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1379" r:id="rId2"/>
    <p:sldId id="1381" r:id="rId3"/>
    <p:sldId id="1382" r:id="rId4"/>
    <p:sldId id="1383" r:id="rId5"/>
    <p:sldId id="1385" r:id="rId6"/>
    <p:sldId id="1384" r:id="rId7"/>
    <p:sldId id="1386" r:id="rId8"/>
    <p:sldId id="1387" r:id="rId9"/>
    <p:sldId id="1388" r:id="rId10"/>
    <p:sldId id="1389" r:id="rId11"/>
    <p:sldId id="1390" r:id="rId12"/>
    <p:sldId id="1404" r:id="rId13"/>
    <p:sldId id="1405" r:id="rId14"/>
    <p:sldId id="1391" r:id="rId15"/>
    <p:sldId id="1420" r:id="rId16"/>
    <p:sldId id="1421" r:id="rId17"/>
    <p:sldId id="1392" r:id="rId18"/>
    <p:sldId id="1393" r:id="rId19"/>
    <p:sldId id="1395" r:id="rId20"/>
    <p:sldId id="1394" r:id="rId21"/>
    <p:sldId id="1419" r:id="rId22"/>
    <p:sldId id="1422" r:id="rId23"/>
    <p:sldId id="1423" r:id="rId24"/>
    <p:sldId id="1424" r:id="rId25"/>
    <p:sldId id="1425" r:id="rId26"/>
    <p:sldId id="1406" r:id="rId27"/>
    <p:sldId id="1407" r:id="rId28"/>
    <p:sldId id="1408" r:id="rId29"/>
    <p:sldId id="1380" r:id="rId30"/>
  </p:sldIdLst>
  <p:sldSz cx="12192000" cy="6858000"/>
  <p:notesSz cx="9928225" cy="6797675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265F808-4D6B-684A-B50C-F126EB9C449C}">
          <p14:sldIdLst>
            <p14:sldId id="1379"/>
            <p14:sldId id="1381"/>
            <p14:sldId id="1382"/>
            <p14:sldId id="1383"/>
            <p14:sldId id="1385"/>
            <p14:sldId id="1384"/>
            <p14:sldId id="1386"/>
            <p14:sldId id="1387"/>
            <p14:sldId id="1388"/>
            <p14:sldId id="1389"/>
            <p14:sldId id="1390"/>
            <p14:sldId id="1404"/>
            <p14:sldId id="1405"/>
            <p14:sldId id="1391"/>
            <p14:sldId id="1420"/>
            <p14:sldId id="1421"/>
            <p14:sldId id="1392"/>
            <p14:sldId id="1393"/>
            <p14:sldId id="1395"/>
            <p14:sldId id="1394"/>
            <p14:sldId id="1419"/>
            <p14:sldId id="1422"/>
            <p14:sldId id="1423"/>
            <p14:sldId id="1424"/>
            <p14:sldId id="1425"/>
            <p14:sldId id="1406"/>
            <p14:sldId id="1407"/>
            <p14:sldId id="1408"/>
            <p14:sldId id="1380"/>
          </p14:sldIdLst>
        </p14:section>
      </p14:sectionLst>
    </p:ex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3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4F26"/>
    <a:srgbClr val="3F7141"/>
    <a:srgbClr val="FFFFFF"/>
    <a:srgbClr val="254B25"/>
    <a:srgbClr val="006600"/>
    <a:srgbClr val="095D3C"/>
    <a:srgbClr val="659476"/>
    <a:srgbClr val="F5FFF5"/>
    <a:srgbClr val="E7FFE7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86651" autoAdjust="0"/>
  </p:normalViewPr>
  <p:slideViewPr>
    <p:cSldViewPr showGuides="1">
      <p:cViewPr varScale="1">
        <p:scale>
          <a:sx n="235" d="100"/>
          <a:sy n="235" d="100"/>
        </p:scale>
        <p:origin x="304" y="184"/>
      </p:cViewPr>
      <p:guideLst>
        <p:guide pos="416"/>
        <p:guide pos="7253"/>
        <p:guide orient="horz" pos="648"/>
        <p:guide orient="horz" pos="712"/>
        <p:guide orient="horz" pos="3928"/>
        <p:guide orient="horz" pos="38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0" d="100"/>
        <a:sy n="120" d="100"/>
      </p:scale>
      <p:origin x="0" y="0"/>
    </p:cViewPr>
  </p:notesTextViewPr>
  <p:sorterViewPr>
    <p:cViewPr>
      <p:scale>
        <a:sx n="66" d="100"/>
        <a:sy n="66" d="100"/>
      </p:scale>
      <p:origin x="0" y="42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231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anose="020B060402020209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624271" y="0"/>
            <a:ext cx="4302231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anose="020B060402020209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B547B739-58CF-A24E-997F-D77A7269B292}" type="datetimeFigureOut">
              <a:rPr lang="zh-CN" altLang="en-US"/>
              <a:t>2025/4/29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456218"/>
            <a:ext cx="4302231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anose="020B060402020209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624271" y="6456218"/>
            <a:ext cx="4302231" cy="339884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/>
            </a:lvl1pPr>
          </a:lstStyle>
          <a:p>
            <a:fld id="{41970AFB-7AED-6049-BFBF-E1DE4EB58336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4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231" cy="3414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anose="020B060402020209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624271" y="0"/>
            <a:ext cx="4302231" cy="3414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panose="020B060402020209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A56328F3-DBA5-514D-BCD2-A752A55B1C84}" type="datetimeFigureOut">
              <a:rPr lang="zh-CN" altLang="en-US"/>
              <a:t>2025/4/29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92823" y="3271382"/>
            <a:ext cx="7942580" cy="2676584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456219"/>
            <a:ext cx="4302231" cy="3414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anose="020B060402020209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624271" y="6456219"/>
            <a:ext cx="4302231" cy="34145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/>
            </a:lvl1pPr>
          </a:lstStyle>
          <a:p>
            <a:fld id="{9D868098-1248-AF4B-9632-94315C0DC7A1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知道答案的</a:t>
            </a:r>
            <a:r>
              <a:rPr lang="zh-CN" altLang="en-US"/>
              <a:t>，叫工程。比如开发一个应用，比如手机</a:t>
            </a:r>
            <a:r>
              <a:rPr lang="en-US" altLang="zh-CN"/>
              <a:t>app</a:t>
            </a:r>
            <a:r>
              <a:rPr lang="zh-CN" altLang="en-US"/>
              <a:t>，现在可以精确到用</a:t>
            </a:r>
            <a:r>
              <a:rPr lang="en-US" altLang="zh-CN"/>
              <a:t>10.5</a:t>
            </a:r>
            <a:r>
              <a:rPr lang="zh-CN" altLang="en-US"/>
              <a:t>个人</a:t>
            </a:r>
            <a:r>
              <a:rPr lang="en-US" altLang="zh-CN"/>
              <a:t>/</a:t>
            </a:r>
            <a:r>
              <a:rPr lang="zh-CN" altLang="en-US"/>
              <a:t>日。</a:t>
            </a: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1700214"/>
            <a:ext cx="12192000" cy="2736898"/>
          </a:xfrm>
          <a:prstGeom prst="rect">
            <a:avLst/>
          </a:prstGeom>
          <a:solidFill>
            <a:srgbClr val="095D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63789"/>
            <a:ext cx="9144000" cy="1809749"/>
          </a:xfrm>
        </p:spPr>
        <p:txBody>
          <a:bodyPr anchor="ctr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25144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pic>
        <p:nvPicPr>
          <p:cNvPr id="5" name="图片 4" descr="QR 代码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8" y="45263"/>
            <a:ext cx="6840000" cy="122349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90204" pitchFamily="34" charset="0"/>
                <a:cs typeface="Arial" panose="020B060402020209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757" y="1053000"/>
            <a:ext cx="11835899" cy="5303349"/>
          </a:xfrm>
          <a:prstGeom prst="rect">
            <a:avLst/>
          </a:prstGeom>
        </p:spPr>
        <p:txBody>
          <a:bodyPr/>
          <a:lstStyle>
            <a:lvl1pPr marL="360680" indent="-360680">
              <a:defRPr sz="2800">
                <a:latin typeface="Arial" panose="020B0604020202090204" pitchFamily="34" charset="0"/>
                <a:cs typeface="Arial" panose="020B0604020202090204" pitchFamily="34" charset="0"/>
              </a:defRPr>
            </a:lvl1pPr>
            <a:lvl2pPr>
              <a:defRPr sz="2400">
                <a:latin typeface="Arial" panose="020B0604020202090204" pitchFamily="34" charset="0"/>
                <a:cs typeface="Arial" panose="020B0604020202090204" pitchFamily="34" charset="0"/>
              </a:defRPr>
            </a:lvl2pPr>
            <a:lvl3pPr>
              <a:defRPr sz="2000">
                <a:latin typeface="Arial" panose="020B0604020202090204" pitchFamily="34" charset="0"/>
                <a:cs typeface="Arial" panose="020B0604020202090204" pitchFamily="34" charset="0"/>
              </a:defRPr>
            </a:lvl3pPr>
            <a:lvl4pPr>
              <a:defRPr sz="1800">
                <a:latin typeface="Arial" panose="020B0604020202090204" pitchFamily="34" charset="0"/>
                <a:cs typeface="Arial" panose="020B0604020202090204" pitchFamily="34" charset="0"/>
              </a:defRPr>
            </a:lvl4pPr>
            <a:lvl5pPr>
              <a:defRPr sz="1800">
                <a:latin typeface="Arial" panose="020B0604020202090204" pitchFamily="34" charset="0"/>
                <a:cs typeface="Arial" panose="020B0604020202090204" pitchFamily="34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24592" y="6356350"/>
            <a:ext cx="576064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4757" y="6356350"/>
            <a:ext cx="11259836" cy="365124"/>
          </a:xfrm>
        </p:spPr>
        <p:txBody>
          <a:bodyPr anchor="b">
            <a:normAutofit/>
          </a:bodyPr>
          <a:lstStyle>
            <a:lvl1pPr marL="0" indent="0">
              <a:lnSpc>
                <a:spcPts val="200"/>
              </a:lnSpc>
              <a:buNone/>
              <a:defRPr sz="1000">
                <a:latin typeface="Arial" panose="020B0604020202090204" pitchFamily="34" charset="0"/>
                <a:cs typeface="Arial" panose="020B0604020202090204" pitchFamily="34" charset="0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191344" y="6356350"/>
            <a:ext cx="3390056" cy="365125"/>
          </a:xfrm>
          <a:prstGeom prst="rect">
            <a:avLst/>
          </a:prstGeom>
        </p:spPr>
        <p:txBody>
          <a:bodyPr/>
          <a:lstStyle/>
          <a:p>
            <a:fld id="{0D7DB13B-A98C-4216-AD36-7C0E0C9139DB}" type="datetime1">
              <a:rPr lang="en-US" altLang="zh-CN" smtClean="0"/>
              <a:t>4/29/25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649688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24592" y="6356350"/>
            <a:ext cx="576064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90204" pitchFamily="34" charset="0"/>
                <a:cs typeface="Arial" panose="020B060402020209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756" y="1412777"/>
            <a:ext cx="5855044" cy="4943120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90204" pitchFamily="34" charset="0"/>
                <a:cs typeface="Arial" panose="020B0604020202090204" pitchFamily="34" charset="0"/>
              </a:defRPr>
            </a:lvl1pPr>
            <a:lvl2pPr>
              <a:defRPr sz="2400">
                <a:latin typeface="Arial" panose="020B0604020202090204" pitchFamily="34" charset="0"/>
                <a:cs typeface="Arial" panose="020B0604020202090204" pitchFamily="34" charset="0"/>
              </a:defRPr>
            </a:lvl2pPr>
            <a:lvl3pPr>
              <a:defRPr sz="2000">
                <a:latin typeface="Arial" panose="020B0604020202090204" pitchFamily="34" charset="0"/>
                <a:cs typeface="Arial" panose="020B0604020202090204" pitchFamily="34" charset="0"/>
              </a:defRPr>
            </a:lvl3pPr>
            <a:lvl4pPr>
              <a:defRPr sz="1800">
                <a:latin typeface="Arial" panose="020B0604020202090204" pitchFamily="34" charset="0"/>
                <a:cs typeface="Arial" panose="020B0604020202090204" pitchFamily="34" charset="0"/>
              </a:defRPr>
            </a:lvl4pPr>
            <a:lvl5pPr>
              <a:defRPr sz="1800">
                <a:latin typeface="Arial" panose="020B0604020202090204" pitchFamily="34" charset="0"/>
                <a:cs typeface="Arial" panose="020B0604020202090204" pitchFamily="34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2776"/>
            <a:ext cx="5828456" cy="494357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90204" pitchFamily="34" charset="0"/>
                <a:cs typeface="Arial" panose="020B0604020202090204" pitchFamily="34" charset="0"/>
              </a:defRPr>
            </a:lvl1pPr>
            <a:lvl2pPr>
              <a:defRPr sz="2400">
                <a:latin typeface="Arial" panose="020B0604020202090204" pitchFamily="34" charset="0"/>
                <a:cs typeface="Arial" panose="020B0604020202090204" pitchFamily="34" charset="0"/>
              </a:defRPr>
            </a:lvl2pPr>
            <a:lvl3pPr>
              <a:defRPr sz="2000">
                <a:latin typeface="Arial" panose="020B0604020202090204" pitchFamily="34" charset="0"/>
                <a:cs typeface="Arial" panose="020B0604020202090204" pitchFamily="34" charset="0"/>
              </a:defRPr>
            </a:lvl3pPr>
            <a:lvl4pPr>
              <a:defRPr sz="1800">
                <a:latin typeface="Arial" panose="020B0604020202090204" pitchFamily="34" charset="0"/>
                <a:cs typeface="Arial" panose="020B0604020202090204" pitchFamily="34" charset="0"/>
              </a:defRPr>
            </a:lvl4pPr>
            <a:lvl5pPr>
              <a:defRPr sz="1800">
                <a:latin typeface="Arial" panose="020B0604020202090204" pitchFamily="34" charset="0"/>
                <a:cs typeface="Arial" panose="020B0604020202090204" pitchFamily="34" charset="0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24592" y="6356350"/>
            <a:ext cx="576064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4757" y="6356350"/>
            <a:ext cx="11259836" cy="365124"/>
          </a:xfrm>
        </p:spPr>
        <p:txBody>
          <a:bodyPr anchor="b">
            <a:normAutofit/>
          </a:bodyPr>
          <a:lstStyle>
            <a:lvl1pPr marL="0" indent="0">
              <a:buNone/>
              <a:defRPr sz="1000">
                <a:latin typeface="Arial" panose="020B0604020202090204" pitchFamily="34" charset="0"/>
                <a:cs typeface="Arial" panose="020B0604020202090204" pitchFamily="34" charset="0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344472" cy="98072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1344" y="1000820"/>
            <a:ext cx="5828456" cy="48396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000820"/>
            <a:ext cx="5183188" cy="48396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0"/>
          </p:nvPr>
        </p:nvSpPr>
        <p:spPr>
          <a:xfrm>
            <a:off x="164757" y="1504876"/>
            <a:ext cx="5855043" cy="485147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04876"/>
            <a:ext cx="5828456" cy="485147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424592" y="6356350"/>
            <a:ext cx="576064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64757" y="6356350"/>
            <a:ext cx="11259836" cy="365124"/>
          </a:xfrm>
        </p:spPr>
        <p:txBody>
          <a:bodyPr anchor="b">
            <a:normAutofit/>
          </a:bodyPr>
          <a:lstStyle>
            <a:lvl1pPr marL="0" indent="0">
              <a:buNone/>
              <a:defRPr sz="10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90204" pitchFamily="34" charset="0"/>
                <a:cs typeface="Arial" panose="020B0604020202090204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11424592" y="6356350"/>
            <a:ext cx="576064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64757" y="6356350"/>
            <a:ext cx="11259836" cy="365124"/>
          </a:xfrm>
        </p:spPr>
        <p:txBody>
          <a:bodyPr anchor="b">
            <a:normAutofit/>
          </a:bodyPr>
          <a:lstStyle>
            <a:lvl1pPr marL="0" indent="0">
              <a:buNone/>
              <a:defRPr sz="1000">
                <a:latin typeface="Arial" panose="020B0604020202090204" pitchFamily="34" charset="0"/>
                <a:cs typeface="Arial" panose="020B0604020202090204" pitchFamily="34" charset="0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998" y="18257"/>
            <a:ext cx="10332917" cy="917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1344" y="1158339"/>
            <a:ext cx="11809312" cy="50186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cxnSp>
        <p:nvCxnSpPr>
          <p:cNvPr id="10" name="直接连接符 9"/>
          <p:cNvCxnSpPr/>
          <p:nvPr userDrawn="1"/>
        </p:nvCxnSpPr>
        <p:spPr>
          <a:xfrm flipV="1">
            <a:off x="0" y="952870"/>
            <a:ext cx="12192000" cy="16671"/>
          </a:xfrm>
          <a:prstGeom prst="line">
            <a:avLst/>
          </a:prstGeom>
          <a:ln w="38100">
            <a:solidFill>
              <a:srgbClr val="00531D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6" name="图片 5" descr="微信图片_20211101165202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10560000" y="455155"/>
            <a:ext cx="1000800" cy="9620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Arial" panose="020B0604020202090204" pitchFamily="34" charset="0"/>
        </a:defRPr>
      </a:lvl1pPr>
    </p:titleStyle>
    <p:bodyStyle>
      <a:lvl1pPr marL="360680" indent="-360680" algn="l" defTabSz="914400" rtl="0" eaLnBrk="1" latinLnBrk="0" hangingPunct="1">
        <a:lnSpc>
          <a:spcPct val="90000"/>
        </a:lnSpc>
        <a:spcBef>
          <a:spcPts val="1000"/>
        </a:spcBef>
        <a:buClr>
          <a:srgbClr val="054F26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Arial" panose="020B060402020209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54F26"/>
        </a:buClr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Arial" panose="020B060402020209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54F26"/>
        </a:buClr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Arial" panose="020B060402020209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54F26"/>
        </a:buClr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Arial" panose="020B060402020209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54F26"/>
        </a:buClr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Arial" panose="020B060402020209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科研入门科普</a:t>
            </a:r>
          </a:p>
        </p:txBody>
      </p:sp>
      <p:sp>
        <p:nvSpPr>
          <p:cNvPr id="6" name="Subtitle 5"/>
          <p:cNvSpPr txBox="1"/>
          <p:nvPr/>
        </p:nvSpPr>
        <p:spPr>
          <a:xfrm>
            <a:off x="1524000" y="4797152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54F26"/>
              </a:buClr>
              <a:buFont typeface="Wingdings" panose="05000000000000000000" pitchFamily="2" charset="2"/>
              <a:buNone/>
              <a:defRPr sz="2800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9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/>
              <a:t>苏玉鑫</a:t>
            </a:r>
            <a:endParaRPr lang="en-US" altLang="zh-CN" dirty="0"/>
          </a:p>
          <a:p>
            <a:pPr fontAlgn="auto">
              <a:spcAft>
                <a:spcPts val="0"/>
              </a:spcAft>
            </a:pPr>
            <a:r>
              <a:rPr lang="en-US" altLang="zh-CN" dirty="0"/>
              <a:t>2025.04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问题树：有好心人帮你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新入门一个领域，从调研类</a:t>
            </a:r>
            <a:r>
              <a:rPr lang="en-US" altLang="zh-CN" dirty="0"/>
              <a:t>(“survey”, “overview”)</a:t>
            </a:r>
            <a:r>
              <a:rPr lang="zh-CN" altLang="en-US" dirty="0"/>
              <a:t>论文看起</a:t>
            </a:r>
          </a:p>
        </p:txBody>
      </p:sp>
      <p:pic>
        <p:nvPicPr>
          <p:cNvPr id="10" name="内容占位符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8" y="1695299"/>
            <a:ext cx="4259523" cy="466105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919536" y="5733255"/>
            <a:ext cx="1728192" cy="5040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904" y="1525736"/>
            <a:ext cx="3839183" cy="5013176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8958655" y="5433020"/>
            <a:ext cx="27363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有时问题分类是隐含在方法分类中，因为新的方法总是由问题刺激出来的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问题树：有好心人帮你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任何一篇“好的”论文都有部分问题树的线索</a:t>
            </a:r>
            <a:endParaRPr lang="en-US" altLang="zh-CN" dirty="0"/>
          </a:p>
          <a:p>
            <a:pPr lvl="1"/>
            <a:r>
              <a:rPr lang="zh-CN" altLang="en-US" dirty="0"/>
              <a:t>在“</a:t>
            </a:r>
            <a:r>
              <a:rPr lang="en-US" altLang="zh-CN" dirty="0"/>
              <a:t>Introduction</a:t>
            </a:r>
            <a:r>
              <a:rPr lang="zh-CN" altLang="en-US" dirty="0"/>
              <a:t>”和“</a:t>
            </a:r>
            <a:r>
              <a:rPr lang="en-US" altLang="zh-CN" dirty="0"/>
              <a:t>Related Work</a:t>
            </a:r>
            <a:r>
              <a:rPr lang="zh-CN" altLang="en-US" dirty="0"/>
              <a:t>”中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“好的”：“站在巨人的肩膀上”</a:t>
            </a:r>
            <a:endParaRPr lang="en-US" altLang="zh-CN" dirty="0"/>
          </a:p>
          <a:p>
            <a:pPr lvl="1"/>
            <a:r>
              <a:rPr lang="zh-CN" altLang="en-US" dirty="0"/>
              <a:t>得是“真巨人”</a:t>
            </a:r>
            <a:endParaRPr lang="en-US" altLang="zh-CN" dirty="0"/>
          </a:p>
          <a:p>
            <a:pPr lvl="1"/>
            <a:r>
              <a:rPr lang="zh-CN" altLang="en-US" dirty="0"/>
              <a:t>“可以信赖的前人”</a:t>
            </a:r>
            <a:endParaRPr lang="en-US" altLang="zh-CN" dirty="0"/>
          </a:p>
          <a:p>
            <a:r>
              <a:rPr lang="zh-CN" altLang="en-US" dirty="0"/>
              <a:t>顶会顶刊，</a:t>
            </a:r>
            <a:r>
              <a:rPr lang="zh-CN" altLang="en-US" dirty="0">
                <a:solidFill>
                  <a:srgbClr val="FF0000"/>
                </a:solidFill>
              </a:rPr>
              <a:t>大概率</a:t>
            </a:r>
            <a:r>
              <a:rPr lang="zh-CN" altLang="en-US" dirty="0"/>
              <a:t>是好的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456" y="1855191"/>
            <a:ext cx="3960440" cy="2623243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373" y="1820486"/>
            <a:ext cx="5505251" cy="114360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9442" y="3080888"/>
            <a:ext cx="5404039" cy="294190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日常论文阅读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主要看会议论文</a:t>
            </a:r>
            <a:endParaRPr lang="en-US" altLang="zh-CN" dirty="0"/>
          </a:p>
          <a:p>
            <a:pPr marL="808355" lvl="1" indent="-35115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原因：</a:t>
            </a:r>
            <a:r>
              <a:rPr lang="zh-CN" altLang="en-US" dirty="0">
                <a:solidFill>
                  <a:srgbClr val="FF0000"/>
                </a:solidFill>
              </a:rPr>
              <a:t>会议论文</a:t>
            </a:r>
            <a:r>
              <a:rPr lang="zh-CN" altLang="en-US" dirty="0"/>
              <a:t>通常是更新的，反映</a:t>
            </a:r>
            <a:r>
              <a:rPr lang="en-US" altLang="zh-CN" dirty="0"/>
              <a:t>SOTA</a:t>
            </a:r>
            <a:r>
              <a:rPr lang="zh-CN" altLang="en-US" dirty="0"/>
              <a:t> </a:t>
            </a:r>
            <a:r>
              <a:rPr lang="en-US" altLang="zh-CN" dirty="0"/>
              <a:t>(state-of-the-art) </a:t>
            </a:r>
            <a:r>
              <a:rPr lang="zh-CN" altLang="en-US" dirty="0"/>
              <a:t>方法和结果的</a:t>
            </a:r>
            <a:endParaRPr lang="en-US" altLang="zh-CN" dirty="0"/>
          </a:p>
          <a:p>
            <a:pPr marL="808355" lvl="1" indent="-35115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只重点阅读</a:t>
            </a:r>
            <a:r>
              <a:rPr lang="en-US" altLang="zh-CN" dirty="0"/>
              <a:t>research</a:t>
            </a:r>
            <a:r>
              <a:rPr lang="zh-CN" altLang="en-US" dirty="0"/>
              <a:t> </a:t>
            </a:r>
            <a:r>
              <a:rPr lang="en-US" altLang="zh-CN" dirty="0"/>
              <a:t>track</a:t>
            </a:r>
            <a:r>
              <a:rPr lang="zh-CN" altLang="en-US" dirty="0"/>
              <a:t> </a:t>
            </a:r>
            <a:r>
              <a:rPr lang="en-US" altLang="zh-CN" dirty="0"/>
              <a:t>full</a:t>
            </a:r>
            <a:r>
              <a:rPr lang="zh-CN" altLang="en-US" dirty="0"/>
              <a:t> </a:t>
            </a:r>
            <a:r>
              <a:rPr lang="en-US" altLang="zh-CN" dirty="0"/>
              <a:t>paper/long</a:t>
            </a:r>
            <a:r>
              <a:rPr lang="zh-CN" altLang="en-US" dirty="0"/>
              <a:t> </a:t>
            </a:r>
            <a:r>
              <a:rPr lang="en-US" altLang="zh-CN" dirty="0"/>
              <a:t>paper</a:t>
            </a:r>
            <a:r>
              <a:rPr lang="zh-CN" altLang="en-US" dirty="0"/>
              <a:t>长文，不包括短文、</a:t>
            </a:r>
            <a:r>
              <a:rPr lang="en-US" altLang="zh-CN" dirty="0"/>
              <a:t>demo</a:t>
            </a:r>
            <a:r>
              <a:rPr lang="zh-CN" altLang="en-US" dirty="0"/>
              <a:t>、</a:t>
            </a:r>
            <a:r>
              <a:rPr lang="en-US" altLang="zh-CN" dirty="0"/>
              <a:t>poster</a:t>
            </a:r>
            <a:r>
              <a:rPr lang="zh-CN" altLang="en-US" dirty="0"/>
              <a:t>等</a:t>
            </a:r>
            <a:endParaRPr lang="en-US" altLang="zh-CN" dirty="0"/>
          </a:p>
          <a:p>
            <a:pPr marL="808355" lvl="1" indent="-35115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industry</a:t>
            </a:r>
            <a:r>
              <a:rPr lang="zh-CN" altLang="en-US" dirty="0"/>
              <a:t> </a:t>
            </a:r>
            <a:r>
              <a:rPr lang="en-US" altLang="zh-CN" dirty="0"/>
              <a:t>track</a:t>
            </a:r>
            <a:r>
              <a:rPr lang="zh-CN" altLang="en-US" dirty="0"/>
              <a:t>的论文，主要讲述实际问题的解决，可以扫一眼判断模型和问题是否新颖，再决定是否细读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会议或期刊的好坏可以参考</a:t>
            </a:r>
            <a:r>
              <a:rPr lang="en-US" altLang="zh-CN" dirty="0"/>
              <a:t>《</a:t>
            </a:r>
            <a:r>
              <a:rPr lang="zh-CN" altLang="en-US" dirty="0"/>
              <a:t>中国计算机学会推荐国际学术会议和期刊目录</a:t>
            </a:r>
            <a:r>
              <a:rPr lang="en-US" altLang="zh-CN" dirty="0"/>
              <a:t>》</a:t>
            </a:r>
          </a:p>
          <a:p>
            <a:pPr marL="808355" lvl="1" indent="-35115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/>
              <a:t>A</a:t>
            </a:r>
            <a:r>
              <a:rPr lang="zh-CN" altLang="en-US" dirty="0"/>
              <a:t>类或</a:t>
            </a:r>
            <a:r>
              <a:rPr lang="en-US" altLang="zh-CN" dirty="0"/>
              <a:t>B</a:t>
            </a:r>
            <a:r>
              <a:rPr lang="zh-CN" altLang="en-US" dirty="0"/>
              <a:t>类会议论文、</a:t>
            </a:r>
            <a:r>
              <a:rPr lang="en-US" altLang="zh-CN" dirty="0"/>
              <a:t>A</a:t>
            </a:r>
            <a:r>
              <a:rPr lang="zh-CN" altLang="en-US" dirty="0"/>
              <a:t>类期刊论文、特殊会议</a:t>
            </a:r>
            <a:r>
              <a:rPr lang="en-US" altLang="zh-CN" dirty="0"/>
              <a:t>ICLR</a:t>
            </a:r>
            <a:r>
              <a:rPr lang="zh-CN" altLang="en-US" dirty="0"/>
              <a:t>等</a:t>
            </a:r>
            <a:endParaRPr lang="en-US" altLang="zh-CN" dirty="0"/>
          </a:p>
          <a:p>
            <a:pPr marL="808355" lvl="1" indent="-35115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其他论文基本可以不用花时间看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12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日常论文阅读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/>
              <a:t>紧跟前沿论文的</a:t>
            </a:r>
            <a:r>
              <a:rPr lang="zh-CN" altLang="en-US">
                <a:solidFill>
                  <a:srgbClr val="FF0000"/>
                </a:solidFill>
              </a:rPr>
              <a:t>好处</a:t>
            </a:r>
            <a:r>
              <a:rPr lang="zh-CN" altLang="en-US"/>
              <a:t>：</a:t>
            </a:r>
            <a:endParaRPr lang="en-US" altLang="zh-CN"/>
          </a:p>
          <a:p>
            <a:pPr marL="805180" lvl="1" indent="-34798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/>
              <a:t>有时能启发你想出新的</a:t>
            </a:r>
            <a:r>
              <a:rPr lang="en-US" altLang="zh-CN"/>
              <a:t>idea</a:t>
            </a:r>
          </a:p>
          <a:p>
            <a:pPr marL="805180" lvl="1" indent="-34798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/>
              <a:t>避免做一些前人早已做过的研究或方法</a:t>
            </a:r>
            <a:endParaRPr lang="en-US" altLang="zh-CN"/>
          </a:p>
          <a:p>
            <a:pPr marL="805180" lvl="1" indent="-34798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/>
              <a:t>看到其他高校的同辈能发表顶级论文，激励自己努力</a:t>
            </a:r>
            <a:endParaRPr lang="en-US" altLang="zh-CN"/>
          </a:p>
          <a:p>
            <a:pPr marL="805180" lvl="1" indent="-347980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zh-CN" altLang="en-US"/>
              <a:t>在找实习和正式工作的面试中，有可能会被问到</a:t>
            </a:r>
            <a:endParaRPr lang="en-US" altLang="zh-CN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13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论文从哪里找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4757" y="1053000"/>
            <a:ext cx="5931243" cy="5303349"/>
          </a:xfrm>
        </p:spPr>
        <p:txBody>
          <a:bodyPr/>
          <a:lstStyle/>
          <a:p>
            <a:r>
              <a:rPr lang="zh-CN" altLang="en-US" dirty="0"/>
              <a:t>种子论文</a:t>
            </a:r>
            <a:endParaRPr lang="en-US" altLang="zh-CN" dirty="0"/>
          </a:p>
          <a:p>
            <a:pPr lvl="1"/>
            <a:r>
              <a:rPr lang="zh-CN" altLang="en-US" dirty="0"/>
              <a:t>可能是老师给的</a:t>
            </a:r>
            <a:endParaRPr lang="en-US" altLang="zh-CN" dirty="0"/>
          </a:p>
          <a:p>
            <a:pPr lvl="1"/>
            <a:r>
              <a:rPr lang="zh-CN" altLang="en-US" dirty="0"/>
              <a:t>也可能是关键字搜出来的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种子论文的引用论文</a:t>
            </a:r>
            <a:endParaRPr lang="en-US" altLang="zh-CN" dirty="0"/>
          </a:p>
          <a:p>
            <a:pPr lvl="1"/>
            <a:r>
              <a:rPr lang="zh-CN" altLang="en-US" dirty="0"/>
              <a:t>好的论文分析全面，“引经据典”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种子论文的被引论文</a:t>
            </a:r>
            <a:endParaRPr lang="en-US" altLang="zh-CN" dirty="0"/>
          </a:p>
          <a:p>
            <a:pPr lvl="1"/>
            <a:r>
              <a:rPr lang="zh-CN" altLang="en-US" dirty="0"/>
              <a:t>包含更新的进展</a:t>
            </a:r>
            <a:endParaRPr lang="en-US" altLang="zh-CN" dirty="0"/>
          </a:p>
          <a:p>
            <a:pPr lvl="1"/>
            <a:r>
              <a:rPr lang="zh-CN" altLang="en-US" dirty="0"/>
              <a:t>对种子论文的评价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内容占位符 2"/>
          <p:cNvSpPr txBox="1"/>
          <p:nvPr/>
        </p:nvSpPr>
        <p:spPr>
          <a:xfrm>
            <a:off x="6096000" y="1052999"/>
            <a:ext cx="5931243" cy="5303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680" indent="-36068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54F26"/>
              </a:buClr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/>
              <a:t>渠道：</a:t>
            </a:r>
            <a:endParaRPr lang="en-US" altLang="zh-CN" dirty="0"/>
          </a:p>
          <a:p>
            <a:pPr lvl="1" fontAlgn="auto">
              <a:spcAft>
                <a:spcPts val="0"/>
              </a:spcAft>
            </a:pPr>
            <a:r>
              <a:rPr lang="en-US" altLang="zh-CN" dirty="0"/>
              <a:t>Google Scholar</a:t>
            </a:r>
          </a:p>
          <a:p>
            <a:pPr lvl="1" fontAlgn="auto">
              <a:spcAft>
                <a:spcPts val="0"/>
              </a:spcAft>
            </a:pPr>
            <a:r>
              <a:rPr lang="en-US" altLang="zh-CN" dirty="0"/>
              <a:t>DBLP</a:t>
            </a:r>
          </a:p>
          <a:p>
            <a:pPr lvl="1" fontAlgn="auto">
              <a:spcAft>
                <a:spcPts val="0"/>
              </a:spcAft>
            </a:pPr>
            <a:r>
              <a:rPr lang="en-US" altLang="zh-CN" dirty="0"/>
              <a:t>ACM DL</a:t>
            </a:r>
          </a:p>
          <a:p>
            <a:pPr lvl="1" fontAlgn="auto">
              <a:spcAft>
                <a:spcPts val="0"/>
              </a:spcAft>
            </a:pPr>
            <a:r>
              <a:rPr lang="en-US" altLang="zh-CN" dirty="0"/>
              <a:t>IEEE Xplore</a:t>
            </a:r>
          </a:p>
          <a:p>
            <a:pPr lvl="1" fontAlgn="auto">
              <a:spcAft>
                <a:spcPts val="0"/>
              </a:spcAft>
            </a:pPr>
            <a:r>
              <a:rPr lang="en-US" altLang="zh-CN" dirty="0" err="1"/>
              <a:t>Aminer</a:t>
            </a:r>
            <a:endParaRPr lang="en-US" altLang="zh-CN" dirty="0"/>
          </a:p>
          <a:p>
            <a:pPr lvl="1" fontAlgn="auto">
              <a:spcAft>
                <a:spcPts val="0"/>
              </a:spcAft>
            </a:pPr>
            <a:endParaRPr lang="en-US" altLang="zh-CN" dirty="0"/>
          </a:p>
          <a:p>
            <a:pPr lvl="1" fontAlgn="auto">
              <a:spcAft>
                <a:spcPts val="0"/>
              </a:spcAft>
            </a:pPr>
            <a:endParaRPr lang="en-US" altLang="zh-CN" dirty="0"/>
          </a:p>
          <a:p>
            <a:pPr fontAlgn="auto">
              <a:spcAft>
                <a:spcPts val="0"/>
              </a:spcAft>
            </a:pPr>
            <a:r>
              <a:rPr lang="zh-CN" altLang="en-US" dirty="0"/>
              <a:t>在论文搜索方面，目前还不能迷信大模型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184C0-A71E-B370-880F-4C8174174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8EC0DB-2C95-65B3-715B-EFF923E7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论文滚雪球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339B10-8581-9AE1-E1DF-6AFEAA45F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757" y="1053000"/>
            <a:ext cx="5499195" cy="1655920"/>
          </a:xfrm>
        </p:spPr>
        <p:txBody>
          <a:bodyPr/>
          <a:lstStyle/>
          <a:p>
            <a:r>
              <a:rPr lang="zh-CN" altLang="en-US" dirty="0"/>
              <a:t>某篇论文的引用：</a:t>
            </a:r>
            <a:endParaRPr lang="en-US" altLang="zh-CN" dirty="0"/>
          </a:p>
          <a:p>
            <a:pPr lvl="1"/>
            <a:r>
              <a:rPr lang="zh-CN" altLang="en-US" dirty="0"/>
              <a:t>好的论文引经据典，会较为全面的引用小领域内重要论文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2EF5B0-3492-006E-6ACA-4B1F77046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FF720A1-5FB8-7DA7-EED4-24572AB0EC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2E13D4F9-6039-1AF1-4133-23D307D72B0B}"/>
              </a:ext>
            </a:extLst>
          </p:cNvPr>
          <p:cNvSpPr txBox="1"/>
          <p:nvPr/>
        </p:nvSpPr>
        <p:spPr>
          <a:xfrm>
            <a:off x="6096000" y="1052999"/>
            <a:ext cx="5931243" cy="5303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680" indent="-36068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54F26"/>
              </a:buClr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21D4C37-ED44-7327-8097-34B2E8EEF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57" y="2802640"/>
            <a:ext cx="5721724" cy="3506680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F56FC9F3-553A-635F-2123-361C029FEFBF}"/>
              </a:ext>
            </a:extLst>
          </p:cNvPr>
          <p:cNvSpPr txBox="1">
            <a:spLocks/>
          </p:cNvSpPr>
          <p:nvPr/>
        </p:nvSpPr>
        <p:spPr>
          <a:xfrm>
            <a:off x="5678211" y="1053000"/>
            <a:ext cx="5499195" cy="1655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680" indent="-36068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54F26"/>
              </a:buClr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54F26"/>
              </a:buClr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90204" pitchFamily="34" charset="0"/>
                <a:ea typeface="微软雅黑" panose="020B0503020204020204" pitchFamily="34" charset="-122"/>
                <a:cs typeface="Arial" panose="020B060402020209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/>
              <a:t>某论文的被引：</a:t>
            </a:r>
            <a:endParaRPr lang="en-US" altLang="zh-CN" dirty="0"/>
          </a:p>
          <a:p>
            <a:pPr lvl="1" fontAlgn="auto">
              <a:spcAft>
                <a:spcPts val="0"/>
              </a:spcAft>
            </a:pPr>
            <a:r>
              <a:rPr lang="zh-CN" altLang="en-US" dirty="0"/>
              <a:t>同理，经典论文会被同领域内更新论文引用</a:t>
            </a:r>
            <a:endParaRPr lang="en-US" altLang="zh-CN" dirty="0"/>
          </a:p>
          <a:p>
            <a:pPr fontAlgn="auto">
              <a:spcAft>
                <a:spcPts val="0"/>
              </a:spcAft>
            </a:pPr>
            <a:endParaRPr lang="zh-CN" altLang="en-US" dirty="0"/>
          </a:p>
        </p:txBody>
      </p:sp>
      <p:pic>
        <p:nvPicPr>
          <p:cNvPr id="9" name="内容占位符 5">
            <a:extLst>
              <a:ext uri="{FF2B5EF4-FFF2-40B4-BE49-F238E27FC236}">
                <a16:creationId xmlns:a16="http://schemas.microsoft.com/office/drawing/2014/main" id="{3F4466B4-B975-2191-45AA-61D3A45DA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397" y="2834718"/>
            <a:ext cx="4817955" cy="3574790"/>
          </a:xfrm>
          <a:prstGeom prst="rect">
            <a:avLst/>
          </a:prstGeom>
        </p:spPr>
      </p:pic>
      <p:sp>
        <p:nvSpPr>
          <p:cNvPr id="10" name="圆角矩形 9">
            <a:extLst>
              <a:ext uri="{FF2B5EF4-FFF2-40B4-BE49-F238E27FC236}">
                <a16:creationId xmlns:a16="http://schemas.microsoft.com/office/drawing/2014/main" id="{65EC7FB2-824C-075F-3CBD-6811C77591E5}"/>
              </a:ext>
            </a:extLst>
          </p:cNvPr>
          <p:cNvSpPr/>
          <p:nvPr/>
        </p:nvSpPr>
        <p:spPr>
          <a:xfrm>
            <a:off x="8688288" y="4005064"/>
            <a:ext cx="504056" cy="1440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55930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8CD52C-E04E-EAD3-CCE9-3715B9DDA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论文滚雪球：被引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794E0A-3730-6FB4-50EC-2B64800D0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757" y="1053000"/>
            <a:ext cx="11835899" cy="2159975"/>
          </a:xfrm>
        </p:spPr>
        <p:txBody>
          <a:bodyPr/>
          <a:lstStyle/>
          <a:p>
            <a:r>
              <a:rPr kumimoji="1" lang="zh-CN" altLang="en-US" dirty="0"/>
              <a:t>被引论文较新、可能相关</a:t>
            </a:r>
            <a:endParaRPr kumimoji="1" lang="en-US" altLang="zh-CN" dirty="0"/>
          </a:p>
          <a:p>
            <a:r>
              <a:rPr kumimoji="1" lang="zh-CN" altLang="en-US" dirty="0"/>
              <a:t>甚至还可以在其中搜索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查找更细的知识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E6D832-3986-A747-2E3B-332D014E8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9D189A-D1F5-C114-9112-AF7E7FBFCC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24D7239-B626-906C-3C98-9A329ACF7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824" y="1683959"/>
            <a:ext cx="5250160" cy="4725144"/>
          </a:xfrm>
          <a:prstGeom prst="rect">
            <a:avLst/>
          </a:prstGeom>
        </p:spPr>
      </p:pic>
      <p:sp>
        <p:nvSpPr>
          <p:cNvPr id="7" name="圆角矩形 6">
            <a:extLst>
              <a:ext uri="{FF2B5EF4-FFF2-40B4-BE49-F238E27FC236}">
                <a16:creationId xmlns:a16="http://schemas.microsoft.com/office/drawing/2014/main" id="{D70BF0C8-6DF4-E869-998A-8270EB6CE3EF}"/>
              </a:ext>
            </a:extLst>
          </p:cNvPr>
          <p:cNvSpPr/>
          <p:nvPr/>
        </p:nvSpPr>
        <p:spPr>
          <a:xfrm>
            <a:off x="5951984" y="2636912"/>
            <a:ext cx="1224136" cy="1440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34A14C96-B701-9B0D-5CD4-2805E931120A}"/>
              </a:ext>
            </a:extLst>
          </p:cNvPr>
          <p:cNvSpPr/>
          <p:nvPr/>
        </p:nvSpPr>
        <p:spPr>
          <a:xfrm>
            <a:off x="5955189" y="1772816"/>
            <a:ext cx="759624" cy="23762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8901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三遍读论文法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第一遍：</a:t>
            </a:r>
            <a:endParaRPr lang="en-US" altLang="zh-CN" dirty="0"/>
          </a:p>
          <a:p>
            <a:pPr lvl="1"/>
            <a:r>
              <a:rPr lang="zh-CN" altLang="en-US" dirty="0"/>
              <a:t>读标题、</a:t>
            </a:r>
            <a:r>
              <a:rPr lang="en-US" altLang="zh-CN" dirty="0"/>
              <a:t>Abstract</a:t>
            </a:r>
            <a:r>
              <a:rPr lang="zh-CN" altLang="en-US" dirty="0"/>
              <a:t>、</a:t>
            </a:r>
            <a:r>
              <a:rPr lang="en-US" altLang="zh-CN" dirty="0"/>
              <a:t>Conclusion</a:t>
            </a:r>
            <a:r>
              <a:rPr lang="zh-CN" altLang="en-US" dirty="0"/>
              <a:t>以及部分</a:t>
            </a:r>
            <a:r>
              <a:rPr lang="en-US" altLang="zh-CN" dirty="0"/>
              <a:t>Introduction</a:t>
            </a:r>
          </a:p>
          <a:p>
            <a:pPr lvl="1"/>
            <a:r>
              <a:rPr lang="zh-CN" altLang="en-US" dirty="0"/>
              <a:t>图表、黑体关键字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为了快速构建问题树、方法树做准备</a:t>
            </a:r>
            <a:endParaRPr lang="en-US" altLang="zh-CN" dirty="0"/>
          </a:p>
          <a:p>
            <a:r>
              <a:rPr lang="zh-CN" altLang="en-US" dirty="0"/>
              <a:t>和你无关，或者你铁定看不懂的论文，到此为止</a:t>
            </a:r>
            <a:endParaRPr lang="en-US" altLang="zh-CN" dirty="0"/>
          </a:p>
          <a:p>
            <a:r>
              <a:rPr lang="zh-CN" altLang="en-US" dirty="0"/>
              <a:t>新手</a:t>
            </a:r>
            <a:r>
              <a:rPr lang="en-US" altLang="zh-CN" dirty="0"/>
              <a:t>30</a:t>
            </a:r>
            <a:r>
              <a:rPr lang="zh-CN" altLang="en-US" dirty="0"/>
              <a:t>分钟、老手不超</a:t>
            </a:r>
            <a:r>
              <a:rPr lang="en-US" altLang="zh-CN" dirty="0"/>
              <a:t>5</a:t>
            </a:r>
            <a:r>
              <a:rPr lang="zh-CN" altLang="en-US" dirty="0"/>
              <a:t>分钟</a:t>
            </a:r>
            <a:endParaRPr lang="en-US" altLang="zh-CN" dirty="0"/>
          </a:p>
          <a:p>
            <a:r>
              <a:rPr lang="en-US" altLang="zh-CN" dirty="0"/>
              <a:t>90%</a:t>
            </a:r>
            <a:r>
              <a:rPr lang="zh-CN" altLang="en-US" dirty="0"/>
              <a:t>以上的论文止步于此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三遍读论文法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第二遍：</a:t>
            </a:r>
            <a:endParaRPr lang="en-US" altLang="zh-CN" dirty="0"/>
          </a:p>
          <a:p>
            <a:pPr lvl="1"/>
            <a:r>
              <a:rPr lang="zh-CN" altLang="en-US" dirty="0"/>
              <a:t>通读全文，特别是方法、实验部分，但不求甚解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这类论文你有可能看懂</a:t>
            </a:r>
            <a:endParaRPr lang="en-US" altLang="zh-CN" dirty="0"/>
          </a:p>
          <a:p>
            <a:r>
              <a:rPr lang="zh-CN" altLang="en-US" dirty="0"/>
              <a:t>多学习学习方法论</a:t>
            </a:r>
            <a:endParaRPr lang="en-US" altLang="zh-CN" dirty="0"/>
          </a:p>
          <a:p>
            <a:r>
              <a:rPr lang="zh-CN" altLang="en-US" dirty="0"/>
              <a:t>新手</a:t>
            </a:r>
            <a:r>
              <a:rPr lang="en-US" altLang="zh-CN" dirty="0"/>
              <a:t>2</a:t>
            </a:r>
            <a:r>
              <a:rPr lang="zh-CN" altLang="en-US" dirty="0"/>
              <a:t>天、老手</a:t>
            </a:r>
            <a:r>
              <a:rPr lang="en-US" altLang="zh-CN" dirty="0"/>
              <a:t>2</a:t>
            </a:r>
            <a:r>
              <a:rPr lang="zh-CN" altLang="en-US" dirty="0"/>
              <a:t>小时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三遍读论文法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第三遍：</a:t>
            </a:r>
            <a:endParaRPr lang="en-US" altLang="zh-CN" dirty="0"/>
          </a:p>
          <a:p>
            <a:pPr lvl="1"/>
            <a:r>
              <a:rPr lang="zh-CN" altLang="en-US" dirty="0"/>
              <a:t>弄明白全部细节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只有极少数论文才到这一关</a:t>
            </a:r>
            <a:endParaRPr lang="en-US" altLang="zh-CN" dirty="0"/>
          </a:p>
          <a:p>
            <a:r>
              <a:rPr lang="zh-CN" altLang="en-US" dirty="0"/>
              <a:t>这个论文可能跟你要做的事情密切相关</a:t>
            </a:r>
            <a:endParaRPr lang="en-US" altLang="zh-CN" dirty="0"/>
          </a:p>
          <a:p>
            <a:r>
              <a:rPr lang="zh-CN" altLang="en-US" dirty="0"/>
              <a:t>新手一周以上、上不封顶，老手至少</a:t>
            </a:r>
            <a:r>
              <a:rPr lang="en-US" altLang="zh-CN" dirty="0"/>
              <a:t>2</a:t>
            </a:r>
            <a:r>
              <a:rPr lang="zh-CN" altLang="en-US" dirty="0"/>
              <a:t>天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科研是什么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“科学”“研究”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8" name="Object 5"/>
          <p:cNvGraphicFramePr>
            <a:graphicFrameLocks noChangeAspect="1"/>
          </p:cNvGraphicFramePr>
          <p:nvPr/>
        </p:nvGraphicFramePr>
        <p:xfrm>
          <a:off x="-44450" y="-488950"/>
          <a:ext cx="7493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2" imgW="657860" imgH="457200" progId="Package">
                  <p:embed/>
                </p:oleObj>
              </mc:Choice>
              <mc:Fallback>
                <p:oleObj name="包装程序外壳对象" showAsIcon="1" r:id="rId2" imgW="657860" imgH="457200" progId="Package">
                  <p:embed/>
                  <p:pic>
                    <p:nvPicPr>
                      <p:cNvPr id="0" name="Object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4450" y="-488950"/>
                        <a:ext cx="74930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4" name="图形 51"/>
          <p:cNvGrpSpPr/>
          <p:nvPr/>
        </p:nvGrpSpPr>
        <p:grpSpPr>
          <a:xfrm>
            <a:off x="479376" y="1026368"/>
            <a:ext cx="11036349" cy="5715000"/>
            <a:chOff x="479376" y="561975"/>
            <a:chExt cx="11036349" cy="5715000"/>
          </a:xfrm>
        </p:grpSpPr>
        <p:sp>
          <p:nvSpPr>
            <p:cNvPr id="55" name="任意多边形: 形状 54"/>
            <p:cNvSpPr/>
            <p:nvPr/>
          </p:nvSpPr>
          <p:spPr>
            <a:xfrm>
              <a:off x="4467225" y="2466975"/>
              <a:ext cx="9525" cy="640651"/>
            </a:xfrm>
            <a:custGeom>
              <a:avLst/>
              <a:gdLst>
                <a:gd name="connsiteX0" fmla="*/ 0 w 9525"/>
                <a:gd name="connsiteY0" fmla="*/ 0 h 640651"/>
                <a:gd name="connsiteX1" fmla="*/ 0 w 9525"/>
                <a:gd name="connsiteY1" fmla="*/ 640652 h 6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640651">
                  <a:moveTo>
                    <a:pt x="0" y="0"/>
                  </a:moveTo>
                  <a:lnTo>
                    <a:pt x="0" y="640652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6" name="任意多边形: 形状 55"/>
            <p:cNvSpPr/>
            <p:nvPr/>
          </p:nvSpPr>
          <p:spPr>
            <a:xfrm>
              <a:off x="4400550" y="3074289"/>
              <a:ext cx="133350" cy="133350"/>
            </a:xfrm>
            <a:custGeom>
              <a:avLst/>
              <a:gdLst>
                <a:gd name="connsiteX0" fmla="*/ 66675 w 133350"/>
                <a:gd name="connsiteY0" fmla="*/ 133350 h 133350"/>
                <a:gd name="connsiteX1" fmla="*/ 0 w 133350"/>
                <a:gd name="connsiteY1" fmla="*/ 0 h 133350"/>
                <a:gd name="connsiteX2" fmla="*/ 66675 w 133350"/>
                <a:gd name="connsiteY2" fmla="*/ 33338 h 133350"/>
                <a:gd name="connsiteX3" fmla="*/ 133350 w 133350"/>
                <a:gd name="connsiteY3" fmla="*/ 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33350">
                  <a:moveTo>
                    <a:pt x="66675" y="133350"/>
                  </a:moveTo>
                  <a:lnTo>
                    <a:pt x="0" y="0"/>
                  </a:lnTo>
                  <a:lnTo>
                    <a:pt x="66675" y="33338"/>
                  </a:lnTo>
                  <a:lnTo>
                    <a:pt x="133350" y="0"/>
                  </a:ln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/>
            <p:cNvSpPr/>
            <p:nvPr/>
          </p:nvSpPr>
          <p:spPr>
            <a:xfrm>
              <a:off x="3705225" y="1704975"/>
              <a:ext cx="1524000" cy="762000"/>
            </a:xfrm>
            <a:custGeom>
              <a:avLst/>
              <a:gdLst>
                <a:gd name="connsiteX0" fmla="*/ 1409700 w 1524000"/>
                <a:gd name="connsiteY0" fmla="*/ 0 h 762000"/>
                <a:gd name="connsiteX1" fmla="*/ 1524000 w 1524000"/>
                <a:gd name="connsiteY1" fmla="*/ 114300 h 762000"/>
                <a:gd name="connsiteX2" fmla="*/ 1524000 w 1524000"/>
                <a:gd name="connsiteY2" fmla="*/ 647700 h 762000"/>
                <a:gd name="connsiteX3" fmla="*/ 1409700 w 1524000"/>
                <a:gd name="connsiteY3" fmla="*/ 762000 h 762000"/>
                <a:gd name="connsiteX4" fmla="*/ 114300 w 1524000"/>
                <a:gd name="connsiteY4" fmla="*/ 762000 h 762000"/>
                <a:gd name="connsiteX5" fmla="*/ 0 w 1524000"/>
                <a:gd name="connsiteY5" fmla="*/ 647700 h 762000"/>
                <a:gd name="connsiteX6" fmla="*/ 0 w 1524000"/>
                <a:gd name="connsiteY6" fmla="*/ 114300 h 762000"/>
                <a:gd name="connsiteX7" fmla="*/ 114300 w 1524000"/>
                <a:gd name="connsiteY7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4000" h="762000">
                  <a:moveTo>
                    <a:pt x="1409700" y="0"/>
                  </a:moveTo>
                  <a:cubicBezTo>
                    <a:pt x="1472826" y="0"/>
                    <a:pt x="1524000" y="51174"/>
                    <a:pt x="1524000" y="114300"/>
                  </a:cubicBezTo>
                  <a:lnTo>
                    <a:pt x="1524000" y="647700"/>
                  </a:lnTo>
                  <a:cubicBezTo>
                    <a:pt x="1524000" y="710826"/>
                    <a:pt x="1472826" y="762000"/>
                    <a:pt x="1409700" y="762000"/>
                  </a:cubicBezTo>
                  <a:lnTo>
                    <a:pt x="114300" y="762000"/>
                  </a:lnTo>
                  <a:cubicBezTo>
                    <a:pt x="51174" y="762000"/>
                    <a:pt x="0" y="710826"/>
                    <a:pt x="0" y="647700"/>
                  </a:cubicBezTo>
                  <a:lnTo>
                    <a:pt x="0" y="114300"/>
                  </a:lnTo>
                  <a:cubicBezTo>
                    <a:pt x="0" y="51174"/>
                    <a:pt x="51174" y="0"/>
                    <a:pt x="114300" y="0"/>
                  </a:cubicBezTo>
                  <a:close/>
                </a:path>
              </a:pathLst>
            </a:custGeom>
            <a:solidFill>
              <a:srgbClr val="DAE8FC"/>
            </a:solidFill>
            <a:ln w="19050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4142422" y="1864042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科学</a:t>
              </a:r>
            </a:p>
          </p:txBody>
        </p:sp>
        <p:sp>
          <p:nvSpPr>
            <p:cNvPr id="59" name="任意多边形: 形状 58"/>
            <p:cNvSpPr/>
            <p:nvPr/>
          </p:nvSpPr>
          <p:spPr>
            <a:xfrm>
              <a:off x="8277225" y="2085975"/>
              <a:ext cx="1402651" cy="9525"/>
            </a:xfrm>
            <a:custGeom>
              <a:avLst/>
              <a:gdLst>
                <a:gd name="connsiteX0" fmla="*/ 0 w 1402651"/>
                <a:gd name="connsiteY0" fmla="*/ 0 h 9525"/>
                <a:gd name="connsiteX1" fmla="*/ 1402652 w 1402651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2651" h="9525">
                  <a:moveTo>
                    <a:pt x="0" y="0"/>
                  </a:moveTo>
                  <a:lnTo>
                    <a:pt x="1402652" y="0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0" name="任意多边形: 形状 59"/>
            <p:cNvSpPr/>
            <p:nvPr/>
          </p:nvSpPr>
          <p:spPr>
            <a:xfrm>
              <a:off x="9646539" y="2019300"/>
              <a:ext cx="133350" cy="133350"/>
            </a:xfrm>
            <a:custGeom>
              <a:avLst/>
              <a:gdLst>
                <a:gd name="connsiteX0" fmla="*/ 133350 w 133350"/>
                <a:gd name="connsiteY0" fmla="*/ 66675 h 133350"/>
                <a:gd name="connsiteX1" fmla="*/ 0 w 133350"/>
                <a:gd name="connsiteY1" fmla="*/ 133350 h 133350"/>
                <a:gd name="connsiteX2" fmla="*/ 33338 w 133350"/>
                <a:gd name="connsiteY2" fmla="*/ 66675 h 133350"/>
                <a:gd name="connsiteX3" fmla="*/ 0 w 133350"/>
                <a:gd name="connsiteY3" fmla="*/ 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33350">
                  <a:moveTo>
                    <a:pt x="133350" y="66675"/>
                  </a:moveTo>
                  <a:lnTo>
                    <a:pt x="0" y="133350"/>
                  </a:lnTo>
                  <a:lnTo>
                    <a:pt x="33338" y="66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1" name="任意多边形: 形状 60"/>
            <p:cNvSpPr/>
            <p:nvPr/>
          </p:nvSpPr>
          <p:spPr>
            <a:xfrm>
              <a:off x="6753225" y="1704975"/>
              <a:ext cx="1524000" cy="762000"/>
            </a:xfrm>
            <a:custGeom>
              <a:avLst/>
              <a:gdLst>
                <a:gd name="connsiteX0" fmla="*/ 1409700 w 1524000"/>
                <a:gd name="connsiteY0" fmla="*/ 0 h 762000"/>
                <a:gd name="connsiteX1" fmla="*/ 1524000 w 1524000"/>
                <a:gd name="connsiteY1" fmla="*/ 114300 h 762000"/>
                <a:gd name="connsiteX2" fmla="*/ 1524000 w 1524000"/>
                <a:gd name="connsiteY2" fmla="*/ 647700 h 762000"/>
                <a:gd name="connsiteX3" fmla="*/ 1409700 w 1524000"/>
                <a:gd name="connsiteY3" fmla="*/ 762000 h 762000"/>
                <a:gd name="connsiteX4" fmla="*/ 114300 w 1524000"/>
                <a:gd name="connsiteY4" fmla="*/ 762000 h 762000"/>
                <a:gd name="connsiteX5" fmla="*/ 0 w 1524000"/>
                <a:gd name="connsiteY5" fmla="*/ 647700 h 762000"/>
                <a:gd name="connsiteX6" fmla="*/ 0 w 1524000"/>
                <a:gd name="connsiteY6" fmla="*/ 114300 h 762000"/>
                <a:gd name="connsiteX7" fmla="*/ 114300 w 1524000"/>
                <a:gd name="connsiteY7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4000" h="762000">
                  <a:moveTo>
                    <a:pt x="1409700" y="0"/>
                  </a:moveTo>
                  <a:cubicBezTo>
                    <a:pt x="1472826" y="0"/>
                    <a:pt x="1524000" y="51174"/>
                    <a:pt x="1524000" y="114300"/>
                  </a:cubicBezTo>
                  <a:lnTo>
                    <a:pt x="1524000" y="647700"/>
                  </a:lnTo>
                  <a:cubicBezTo>
                    <a:pt x="1524000" y="710826"/>
                    <a:pt x="1472826" y="762000"/>
                    <a:pt x="1409700" y="762000"/>
                  </a:cubicBezTo>
                  <a:lnTo>
                    <a:pt x="114300" y="762000"/>
                  </a:lnTo>
                  <a:cubicBezTo>
                    <a:pt x="51174" y="762000"/>
                    <a:pt x="0" y="710826"/>
                    <a:pt x="0" y="647700"/>
                  </a:cubicBezTo>
                  <a:lnTo>
                    <a:pt x="0" y="114300"/>
                  </a:lnTo>
                  <a:cubicBezTo>
                    <a:pt x="0" y="51174"/>
                    <a:pt x="51174" y="0"/>
                    <a:pt x="114300" y="0"/>
                  </a:cubicBezTo>
                  <a:close/>
                </a:path>
              </a:pathLst>
            </a:custGeom>
            <a:solidFill>
              <a:srgbClr val="E1D5E7"/>
            </a:solidFill>
            <a:ln w="19050" cap="flat">
              <a:solidFill>
                <a:srgbClr val="9673A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7190422" y="1864042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研究</a:t>
              </a:r>
            </a:p>
          </p:txBody>
        </p:sp>
        <p:sp>
          <p:nvSpPr>
            <p:cNvPr id="63" name="任意多边形: 形状 62"/>
            <p:cNvSpPr/>
            <p:nvPr/>
          </p:nvSpPr>
          <p:spPr>
            <a:xfrm>
              <a:off x="4467225" y="4112323"/>
              <a:ext cx="9525" cy="640651"/>
            </a:xfrm>
            <a:custGeom>
              <a:avLst/>
              <a:gdLst>
                <a:gd name="connsiteX0" fmla="*/ 0 w 9525"/>
                <a:gd name="connsiteY0" fmla="*/ 0 h 640651"/>
                <a:gd name="connsiteX1" fmla="*/ 0 w 9525"/>
                <a:gd name="connsiteY1" fmla="*/ 640652 h 6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640651">
                  <a:moveTo>
                    <a:pt x="0" y="0"/>
                  </a:moveTo>
                  <a:lnTo>
                    <a:pt x="0" y="640652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4" name="任意多边形: 形状 63"/>
            <p:cNvSpPr/>
            <p:nvPr/>
          </p:nvSpPr>
          <p:spPr>
            <a:xfrm>
              <a:off x="4400550" y="4012310"/>
              <a:ext cx="133350" cy="133350"/>
            </a:xfrm>
            <a:custGeom>
              <a:avLst/>
              <a:gdLst>
                <a:gd name="connsiteX0" fmla="*/ 66675 w 133350"/>
                <a:gd name="connsiteY0" fmla="*/ 0 h 133350"/>
                <a:gd name="connsiteX1" fmla="*/ 133350 w 133350"/>
                <a:gd name="connsiteY1" fmla="*/ 133350 h 133350"/>
                <a:gd name="connsiteX2" fmla="*/ 66675 w 133350"/>
                <a:gd name="connsiteY2" fmla="*/ 100013 h 133350"/>
                <a:gd name="connsiteX3" fmla="*/ 0 w 133350"/>
                <a:gd name="connsiteY3" fmla="*/ 13335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33350">
                  <a:moveTo>
                    <a:pt x="66675" y="0"/>
                  </a:moveTo>
                  <a:lnTo>
                    <a:pt x="133350" y="133350"/>
                  </a:lnTo>
                  <a:lnTo>
                    <a:pt x="66675" y="100013"/>
                  </a:lnTo>
                  <a:lnTo>
                    <a:pt x="0" y="133350"/>
                  </a:ln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5" name="任意多边形: 形状 64"/>
            <p:cNvSpPr/>
            <p:nvPr/>
          </p:nvSpPr>
          <p:spPr>
            <a:xfrm>
              <a:off x="3324225" y="3228975"/>
              <a:ext cx="2286000" cy="762000"/>
            </a:xfrm>
            <a:custGeom>
              <a:avLst/>
              <a:gdLst>
                <a:gd name="connsiteX0" fmla="*/ 2171700 w 2286000"/>
                <a:gd name="connsiteY0" fmla="*/ 0 h 762000"/>
                <a:gd name="connsiteX1" fmla="*/ 2286000 w 2286000"/>
                <a:gd name="connsiteY1" fmla="*/ 114300 h 762000"/>
                <a:gd name="connsiteX2" fmla="*/ 2286000 w 2286000"/>
                <a:gd name="connsiteY2" fmla="*/ 647700 h 762000"/>
                <a:gd name="connsiteX3" fmla="*/ 2171700 w 2286000"/>
                <a:gd name="connsiteY3" fmla="*/ 762000 h 762000"/>
                <a:gd name="connsiteX4" fmla="*/ 114300 w 2286000"/>
                <a:gd name="connsiteY4" fmla="*/ 762000 h 762000"/>
                <a:gd name="connsiteX5" fmla="*/ 0 w 2286000"/>
                <a:gd name="connsiteY5" fmla="*/ 647700 h 762000"/>
                <a:gd name="connsiteX6" fmla="*/ 0 w 2286000"/>
                <a:gd name="connsiteY6" fmla="*/ 114300 h 762000"/>
                <a:gd name="connsiteX7" fmla="*/ 114300 w 2286000"/>
                <a:gd name="connsiteY7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0" h="762000">
                  <a:moveTo>
                    <a:pt x="2171700" y="0"/>
                  </a:moveTo>
                  <a:cubicBezTo>
                    <a:pt x="2234827" y="0"/>
                    <a:pt x="2286000" y="51174"/>
                    <a:pt x="2286000" y="114300"/>
                  </a:cubicBezTo>
                  <a:lnTo>
                    <a:pt x="2286000" y="647700"/>
                  </a:lnTo>
                  <a:cubicBezTo>
                    <a:pt x="2286000" y="710826"/>
                    <a:pt x="2234827" y="762000"/>
                    <a:pt x="2171700" y="762000"/>
                  </a:cubicBezTo>
                  <a:lnTo>
                    <a:pt x="114300" y="762000"/>
                  </a:lnTo>
                  <a:cubicBezTo>
                    <a:pt x="51174" y="762000"/>
                    <a:pt x="0" y="710826"/>
                    <a:pt x="0" y="647700"/>
                  </a:cubicBezTo>
                  <a:lnTo>
                    <a:pt x="0" y="114300"/>
                  </a:lnTo>
                  <a:cubicBezTo>
                    <a:pt x="0" y="51174"/>
                    <a:pt x="51174" y="0"/>
                    <a:pt x="114300" y="0"/>
                  </a:cubicBezTo>
                  <a:close/>
                </a:path>
              </a:pathLst>
            </a:custGeom>
            <a:solidFill>
              <a:srgbClr val="F8CECC"/>
            </a:solidFill>
            <a:ln w="19050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3494722" y="3388042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计算机没有</a:t>
              </a:r>
              <a:r>
                <a:rPr lang="zh-CN" altLang="en-US" spc="0" baseline="0" dirty="0">
                  <a:solidFill>
                    <a:srgbClr val="000000"/>
                  </a:solidFill>
                  <a:latin typeface="Helvetica"/>
                  <a:ea typeface="微软雅黑"/>
                  <a:cs typeface="Helvetica"/>
                  <a:sym typeface="Helvetica"/>
                  <a:rtl val="0"/>
                </a:rPr>
                <a:t>“</a:t>
              </a:r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cs typeface="Helvetica"/>
                  <a:sym typeface="微软雅黑"/>
                  <a:rtl val="0"/>
                </a:rPr>
                <a:t>科学</a:t>
              </a:r>
              <a:r>
                <a:rPr lang="zh-CN" altLang="en-US" spc="0" baseline="0" dirty="0">
                  <a:solidFill>
                    <a:srgbClr val="000000"/>
                  </a:solidFill>
                  <a:latin typeface="Helvetica"/>
                  <a:ea typeface="微软雅黑"/>
                  <a:cs typeface="Helvetica"/>
                  <a:sym typeface="Helvetica"/>
                  <a:rtl val="0"/>
                </a:rPr>
                <a:t>”</a:t>
              </a:r>
            </a:p>
          </p:txBody>
        </p:sp>
        <p:sp>
          <p:nvSpPr>
            <p:cNvPr id="67" name="任意多边形: 形状 66"/>
            <p:cNvSpPr/>
            <p:nvPr/>
          </p:nvSpPr>
          <p:spPr>
            <a:xfrm>
              <a:off x="3324225" y="4752975"/>
              <a:ext cx="2286000" cy="762000"/>
            </a:xfrm>
            <a:custGeom>
              <a:avLst/>
              <a:gdLst>
                <a:gd name="connsiteX0" fmla="*/ 2171700 w 2286000"/>
                <a:gd name="connsiteY0" fmla="*/ 0 h 762000"/>
                <a:gd name="connsiteX1" fmla="*/ 2286000 w 2286000"/>
                <a:gd name="connsiteY1" fmla="*/ 114300 h 762000"/>
                <a:gd name="connsiteX2" fmla="*/ 2286000 w 2286000"/>
                <a:gd name="connsiteY2" fmla="*/ 647700 h 762000"/>
                <a:gd name="connsiteX3" fmla="*/ 2171700 w 2286000"/>
                <a:gd name="connsiteY3" fmla="*/ 762000 h 762000"/>
                <a:gd name="connsiteX4" fmla="*/ 114300 w 2286000"/>
                <a:gd name="connsiteY4" fmla="*/ 762000 h 762000"/>
                <a:gd name="connsiteX5" fmla="*/ 0 w 2286000"/>
                <a:gd name="connsiteY5" fmla="*/ 647700 h 762000"/>
                <a:gd name="connsiteX6" fmla="*/ 0 w 2286000"/>
                <a:gd name="connsiteY6" fmla="*/ 114300 h 762000"/>
                <a:gd name="connsiteX7" fmla="*/ 114300 w 2286000"/>
                <a:gd name="connsiteY7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0" h="762000">
                  <a:moveTo>
                    <a:pt x="2171700" y="0"/>
                  </a:moveTo>
                  <a:cubicBezTo>
                    <a:pt x="2234827" y="0"/>
                    <a:pt x="2286000" y="51174"/>
                    <a:pt x="2286000" y="114300"/>
                  </a:cubicBezTo>
                  <a:lnTo>
                    <a:pt x="2286000" y="647700"/>
                  </a:lnTo>
                  <a:cubicBezTo>
                    <a:pt x="2286000" y="710826"/>
                    <a:pt x="2234827" y="762000"/>
                    <a:pt x="2171700" y="762000"/>
                  </a:cubicBezTo>
                  <a:lnTo>
                    <a:pt x="114300" y="762000"/>
                  </a:lnTo>
                  <a:cubicBezTo>
                    <a:pt x="51174" y="762000"/>
                    <a:pt x="0" y="710826"/>
                    <a:pt x="0" y="647700"/>
                  </a:cubicBezTo>
                  <a:lnTo>
                    <a:pt x="0" y="114300"/>
                  </a:lnTo>
                  <a:cubicBezTo>
                    <a:pt x="0" y="51174"/>
                    <a:pt x="51174" y="0"/>
                    <a:pt x="114300" y="0"/>
                  </a:cubicBezTo>
                  <a:close/>
                </a:path>
              </a:pathLst>
            </a:custGeom>
            <a:solidFill>
              <a:srgbClr val="F8CECC"/>
            </a:solidFill>
            <a:ln w="19050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3570922" y="4912042"/>
              <a:ext cx="1800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不探索自然规律</a:t>
              </a:r>
            </a:p>
          </p:txBody>
        </p:sp>
        <p:sp>
          <p:nvSpPr>
            <p:cNvPr id="69" name="任意多边形: 形状 68"/>
            <p:cNvSpPr/>
            <p:nvPr/>
          </p:nvSpPr>
          <p:spPr>
            <a:xfrm>
              <a:off x="2784475" y="3228975"/>
              <a:ext cx="349249" cy="2286000"/>
            </a:xfrm>
            <a:custGeom>
              <a:avLst/>
              <a:gdLst>
                <a:gd name="connsiteX0" fmla="*/ 349250 w 349249"/>
                <a:gd name="connsiteY0" fmla="*/ 0 h 2286000"/>
                <a:gd name="connsiteX1" fmla="*/ 254000 w 349249"/>
                <a:gd name="connsiteY1" fmla="*/ 0 h 2286000"/>
                <a:gd name="connsiteX2" fmla="*/ 158750 w 349249"/>
                <a:gd name="connsiteY2" fmla="*/ 190500 h 2286000"/>
                <a:gd name="connsiteX3" fmla="*/ 158750 w 349249"/>
                <a:gd name="connsiteY3" fmla="*/ 952500 h 2286000"/>
                <a:gd name="connsiteX4" fmla="*/ 63500 w 349249"/>
                <a:gd name="connsiteY4" fmla="*/ 1143000 h 2286000"/>
                <a:gd name="connsiteX5" fmla="*/ 15875 w 349249"/>
                <a:gd name="connsiteY5" fmla="*/ 1143000 h 2286000"/>
                <a:gd name="connsiteX6" fmla="*/ 63500 w 349249"/>
                <a:gd name="connsiteY6" fmla="*/ 1143000 h 2286000"/>
                <a:gd name="connsiteX7" fmla="*/ 111125 w 349249"/>
                <a:gd name="connsiteY7" fmla="*/ 1143000 h 2286000"/>
                <a:gd name="connsiteX8" fmla="*/ 158750 w 349249"/>
                <a:gd name="connsiteY8" fmla="*/ 1333500 h 2286000"/>
                <a:gd name="connsiteX9" fmla="*/ 158750 w 349249"/>
                <a:gd name="connsiteY9" fmla="*/ 2095500 h 2286000"/>
                <a:gd name="connsiteX10" fmla="*/ 254000 w 349249"/>
                <a:gd name="connsiteY10" fmla="*/ 2286000 h 2286000"/>
                <a:gd name="connsiteX11" fmla="*/ 349250 w 349249"/>
                <a:gd name="connsiteY11" fmla="*/ 228600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9249" h="2286000">
                  <a:moveTo>
                    <a:pt x="349250" y="0"/>
                  </a:moveTo>
                  <a:lnTo>
                    <a:pt x="254000" y="0"/>
                  </a:lnTo>
                  <a:cubicBezTo>
                    <a:pt x="190500" y="0"/>
                    <a:pt x="158750" y="63500"/>
                    <a:pt x="158750" y="190500"/>
                  </a:cubicBezTo>
                  <a:lnTo>
                    <a:pt x="158750" y="952500"/>
                  </a:lnTo>
                  <a:cubicBezTo>
                    <a:pt x="158750" y="1079500"/>
                    <a:pt x="127000" y="1143000"/>
                    <a:pt x="63500" y="1143000"/>
                  </a:cubicBezTo>
                  <a:lnTo>
                    <a:pt x="15875" y="1143000"/>
                  </a:lnTo>
                  <a:cubicBezTo>
                    <a:pt x="-15875" y="1143000"/>
                    <a:pt x="0" y="1143000"/>
                    <a:pt x="63500" y="1143000"/>
                  </a:cubicBezTo>
                  <a:lnTo>
                    <a:pt x="111125" y="1143000"/>
                  </a:lnTo>
                  <a:cubicBezTo>
                    <a:pt x="142875" y="1143000"/>
                    <a:pt x="158750" y="1206500"/>
                    <a:pt x="158750" y="1333500"/>
                  </a:cubicBezTo>
                  <a:lnTo>
                    <a:pt x="158750" y="2095500"/>
                  </a:lnTo>
                  <a:cubicBezTo>
                    <a:pt x="158750" y="2222500"/>
                    <a:pt x="190500" y="2286000"/>
                    <a:pt x="254000" y="2286000"/>
                  </a:cubicBezTo>
                  <a:lnTo>
                    <a:pt x="349250" y="2286000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0" name="任意多边形: 形状 69"/>
            <p:cNvSpPr/>
            <p:nvPr/>
          </p:nvSpPr>
          <p:spPr>
            <a:xfrm>
              <a:off x="657225" y="3990975"/>
              <a:ext cx="2286000" cy="762000"/>
            </a:xfrm>
            <a:custGeom>
              <a:avLst/>
              <a:gdLst>
                <a:gd name="connsiteX0" fmla="*/ 0 w 2286000"/>
                <a:gd name="connsiteY0" fmla="*/ 0 h 762000"/>
                <a:gd name="connsiteX1" fmla="*/ 2286000 w 2286000"/>
                <a:gd name="connsiteY1" fmla="*/ 0 h 762000"/>
                <a:gd name="connsiteX2" fmla="*/ 2286000 w 2286000"/>
                <a:gd name="connsiteY2" fmla="*/ 762000 h 762000"/>
                <a:gd name="connsiteX3" fmla="*/ 0 w 2286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0" h="762000">
                  <a:moveTo>
                    <a:pt x="0" y="0"/>
                  </a:moveTo>
                  <a:lnTo>
                    <a:pt x="2286000" y="0"/>
                  </a:lnTo>
                  <a:lnTo>
                    <a:pt x="2286000" y="762000"/>
                  </a:lnTo>
                  <a:lnTo>
                    <a:pt x="0" y="7620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479376" y="4150042"/>
              <a:ext cx="22621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pc="0" baseline="0" dirty="0">
                  <a:solidFill>
                    <a:srgbClr val="000000"/>
                  </a:solidFill>
                  <a:latin typeface="Helvetica"/>
                  <a:cs typeface="Helvetica"/>
                  <a:sym typeface="Helvetica"/>
                  <a:rtl val="0"/>
                </a:rPr>
                <a:t>“</a:t>
              </a:r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cs typeface="Helvetica"/>
                  <a:sym typeface="微软雅黑"/>
                  <a:rtl val="0"/>
                </a:rPr>
                <a:t>数理化生</a:t>
              </a:r>
              <a:r>
                <a:rPr lang="zh-CN" altLang="en-US" spc="0" baseline="0" dirty="0">
                  <a:solidFill>
                    <a:srgbClr val="000000"/>
                  </a:solidFill>
                  <a:latin typeface="Helvetica"/>
                  <a:ea typeface="微软雅黑"/>
                  <a:cs typeface="Helvetica"/>
                  <a:sym typeface="Helvetica"/>
                  <a:rtl val="0"/>
                </a:rPr>
                <a:t>”</a:t>
              </a:r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cs typeface="Helvetica"/>
                  <a:sym typeface="微软雅黑"/>
                  <a:rtl val="0"/>
                </a:rPr>
                <a:t>等领域</a:t>
              </a:r>
              <a:endParaRPr lang="en-US" altLang="zh-CN" spc="0" baseline="0" dirty="0">
                <a:solidFill>
                  <a:srgbClr val="000000"/>
                </a:solidFill>
                <a:latin typeface="微软雅黑"/>
                <a:ea typeface="微软雅黑"/>
                <a:cs typeface="Helvetica"/>
                <a:sym typeface="微软雅黑"/>
                <a:rtl val="0"/>
              </a:endParaRPr>
            </a:p>
            <a:p>
              <a:pPr algn="ctr"/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cs typeface="Helvetica"/>
                  <a:sym typeface="微软雅黑"/>
                  <a:rtl val="0"/>
                </a:rPr>
                <a:t>学者可能的想法</a:t>
              </a:r>
            </a:p>
          </p:txBody>
        </p:sp>
        <p:sp>
          <p:nvSpPr>
            <p:cNvPr id="72" name="任意多边形: 形状 71"/>
            <p:cNvSpPr/>
            <p:nvPr/>
          </p:nvSpPr>
          <p:spPr>
            <a:xfrm>
              <a:off x="9801225" y="1704975"/>
              <a:ext cx="1524000" cy="762000"/>
            </a:xfrm>
            <a:custGeom>
              <a:avLst/>
              <a:gdLst>
                <a:gd name="connsiteX0" fmla="*/ 1409700 w 1524000"/>
                <a:gd name="connsiteY0" fmla="*/ 0 h 762000"/>
                <a:gd name="connsiteX1" fmla="*/ 1524000 w 1524000"/>
                <a:gd name="connsiteY1" fmla="*/ 114300 h 762000"/>
                <a:gd name="connsiteX2" fmla="*/ 1524000 w 1524000"/>
                <a:gd name="connsiteY2" fmla="*/ 647700 h 762000"/>
                <a:gd name="connsiteX3" fmla="*/ 1409700 w 1524000"/>
                <a:gd name="connsiteY3" fmla="*/ 762000 h 762000"/>
                <a:gd name="connsiteX4" fmla="*/ 114300 w 1524000"/>
                <a:gd name="connsiteY4" fmla="*/ 762000 h 762000"/>
                <a:gd name="connsiteX5" fmla="*/ 0 w 1524000"/>
                <a:gd name="connsiteY5" fmla="*/ 647700 h 762000"/>
                <a:gd name="connsiteX6" fmla="*/ 0 w 1524000"/>
                <a:gd name="connsiteY6" fmla="*/ 114300 h 762000"/>
                <a:gd name="connsiteX7" fmla="*/ 114300 w 1524000"/>
                <a:gd name="connsiteY7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4000" h="762000">
                  <a:moveTo>
                    <a:pt x="1409700" y="0"/>
                  </a:moveTo>
                  <a:cubicBezTo>
                    <a:pt x="1472826" y="0"/>
                    <a:pt x="1524000" y="51174"/>
                    <a:pt x="1524000" y="114300"/>
                  </a:cubicBezTo>
                  <a:lnTo>
                    <a:pt x="1524000" y="647700"/>
                  </a:lnTo>
                  <a:cubicBezTo>
                    <a:pt x="1524000" y="710826"/>
                    <a:pt x="1472826" y="762000"/>
                    <a:pt x="1409700" y="762000"/>
                  </a:cubicBezTo>
                  <a:lnTo>
                    <a:pt x="114300" y="762000"/>
                  </a:lnTo>
                  <a:cubicBezTo>
                    <a:pt x="51174" y="762000"/>
                    <a:pt x="0" y="710826"/>
                    <a:pt x="0" y="647700"/>
                  </a:cubicBezTo>
                  <a:lnTo>
                    <a:pt x="0" y="114300"/>
                  </a:lnTo>
                  <a:cubicBezTo>
                    <a:pt x="0" y="51174"/>
                    <a:pt x="51174" y="0"/>
                    <a:pt x="114300" y="0"/>
                  </a:cubicBezTo>
                  <a:close/>
                </a:path>
              </a:pathLst>
            </a:custGeom>
            <a:solidFill>
              <a:srgbClr val="E1D5E7"/>
            </a:solidFill>
            <a:ln w="19050" cap="flat">
              <a:solidFill>
                <a:srgbClr val="9673A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10009822" y="186404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探索未知</a:t>
              </a:r>
            </a:p>
          </p:txBody>
        </p:sp>
        <p:sp>
          <p:nvSpPr>
            <p:cNvPr id="74" name="任意多边形: 形状 73"/>
            <p:cNvSpPr/>
            <p:nvPr/>
          </p:nvSpPr>
          <p:spPr>
            <a:xfrm>
              <a:off x="6181725" y="3038475"/>
              <a:ext cx="5334000" cy="2667000"/>
            </a:xfrm>
            <a:custGeom>
              <a:avLst/>
              <a:gdLst>
                <a:gd name="connsiteX0" fmla="*/ 4933950 w 5334000"/>
                <a:gd name="connsiteY0" fmla="*/ 0 h 2667000"/>
                <a:gd name="connsiteX1" fmla="*/ 5334000 w 5334000"/>
                <a:gd name="connsiteY1" fmla="*/ 400050 h 2667000"/>
                <a:gd name="connsiteX2" fmla="*/ 5334000 w 5334000"/>
                <a:gd name="connsiteY2" fmla="*/ 2266950 h 2667000"/>
                <a:gd name="connsiteX3" fmla="*/ 4933950 w 5334000"/>
                <a:gd name="connsiteY3" fmla="*/ 2667000 h 2667000"/>
                <a:gd name="connsiteX4" fmla="*/ 400050 w 5334000"/>
                <a:gd name="connsiteY4" fmla="*/ 2667000 h 2667000"/>
                <a:gd name="connsiteX5" fmla="*/ 0 w 5334000"/>
                <a:gd name="connsiteY5" fmla="*/ 2266950 h 2667000"/>
                <a:gd name="connsiteX6" fmla="*/ 0 w 5334000"/>
                <a:gd name="connsiteY6" fmla="*/ 400050 h 2667000"/>
                <a:gd name="connsiteX7" fmla="*/ 400050 w 5334000"/>
                <a:gd name="connsiteY7" fmla="*/ 0 h 266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4000" h="2667000">
                  <a:moveTo>
                    <a:pt x="4933950" y="0"/>
                  </a:moveTo>
                  <a:cubicBezTo>
                    <a:pt x="5154891" y="0"/>
                    <a:pt x="5334000" y="179109"/>
                    <a:pt x="5334000" y="400050"/>
                  </a:cubicBezTo>
                  <a:lnTo>
                    <a:pt x="5334000" y="2266950"/>
                  </a:lnTo>
                  <a:cubicBezTo>
                    <a:pt x="5334000" y="2487892"/>
                    <a:pt x="5154891" y="2667000"/>
                    <a:pt x="4933950" y="2667000"/>
                  </a:cubicBezTo>
                  <a:lnTo>
                    <a:pt x="400050" y="2667000"/>
                  </a:lnTo>
                  <a:cubicBezTo>
                    <a:pt x="179108" y="2667000"/>
                    <a:pt x="0" y="2487892"/>
                    <a:pt x="0" y="2266950"/>
                  </a:cubicBezTo>
                  <a:lnTo>
                    <a:pt x="0" y="400050"/>
                  </a:lnTo>
                  <a:cubicBezTo>
                    <a:pt x="0" y="179109"/>
                    <a:pt x="179108" y="0"/>
                    <a:pt x="400050" y="0"/>
                  </a:cubicBezTo>
                  <a:close/>
                </a:path>
              </a:pathLst>
            </a:custGeom>
            <a:noFill/>
            <a:ln w="19050" cap="flat">
              <a:solidFill>
                <a:srgbClr val="000000"/>
              </a:solidFill>
              <a:custDash>
                <a:ds d="450000" sp="450000"/>
              </a:custDash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/>
            <p:cNvSpPr/>
            <p:nvPr/>
          </p:nvSpPr>
          <p:spPr>
            <a:xfrm>
              <a:off x="8277225" y="3609975"/>
              <a:ext cx="1402651" cy="9525"/>
            </a:xfrm>
            <a:custGeom>
              <a:avLst/>
              <a:gdLst>
                <a:gd name="connsiteX0" fmla="*/ 0 w 1402651"/>
                <a:gd name="connsiteY0" fmla="*/ 0 h 9525"/>
                <a:gd name="connsiteX1" fmla="*/ 1402652 w 1402651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02651" h="9525">
                  <a:moveTo>
                    <a:pt x="0" y="0"/>
                  </a:moveTo>
                  <a:lnTo>
                    <a:pt x="1402652" y="0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6" name="任意多边形: 形状 75"/>
            <p:cNvSpPr/>
            <p:nvPr/>
          </p:nvSpPr>
          <p:spPr>
            <a:xfrm>
              <a:off x="9646539" y="3543300"/>
              <a:ext cx="133350" cy="133350"/>
            </a:xfrm>
            <a:custGeom>
              <a:avLst/>
              <a:gdLst>
                <a:gd name="connsiteX0" fmla="*/ 133350 w 133350"/>
                <a:gd name="connsiteY0" fmla="*/ 66675 h 133350"/>
                <a:gd name="connsiteX1" fmla="*/ 0 w 133350"/>
                <a:gd name="connsiteY1" fmla="*/ 133350 h 133350"/>
                <a:gd name="connsiteX2" fmla="*/ 33338 w 133350"/>
                <a:gd name="connsiteY2" fmla="*/ 66675 h 133350"/>
                <a:gd name="connsiteX3" fmla="*/ 0 w 133350"/>
                <a:gd name="connsiteY3" fmla="*/ 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33350">
                  <a:moveTo>
                    <a:pt x="133350" y="66675"/>
                  </a:moveTo>
                  <a:lnTo>
                    <a:pt x="0" y="133350"/>
                  </a:lnTo>
                  <a:lnTo>
                    <a:pt x="33338" y="66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7" name="任意多边形: 形状 76"/>
            <p:cNvSpPr/>
            <p:nvPr/>
          </p:nvSpPr>
          <p:spPr>
            <a:xfrm>
              <a:off x="7515225" y="4112323"/>
              <a:ext cx="9525" cy="640651"/>
            </a:xfrm>
            <a:custGeom>
              <a:avLst/>
              <a:gdLst>
                <a:gd name="connsiteX0" fmla="*/ 0 w 9525"/>
                <a:gd name="connsiteY0" fmla="*/ 0 h 640651"/>
                <a:gd name="connsiteX1" fmla="*/ 0 w 9525"/>
                <a:gd name="connsiteY1" fmla="*/ 640652 h 6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640651">
                  <a:moveTo>
                    <a:pt x="0" y="0"/>
                  </a:moveTo>
                  <a:lnTo>
                    <a:pt x="0" y="640652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8" name="任意多边形: 形状 77"/>
            <p:cNvSpPr/>
            <p:nvPr/>
          </p:nvSpPr>
          <p:spPr>
            <a:xfrm>
              <a:off x="7448550" y="4012310"/>
              <a:ext cx="133350" cy="133350"/>
            </a:xfrm>
            <a:custGeom>
              <a:avLst/>
              <a:gdLst>
                <a:gd name="connsiteX0" fmla="*/ 66675 w 133350"/>
                <a:gd name="connsiteY0" fmla="*/ 0 h 133350"/>
                <a:gd name="connsiteX1" fmla="*/ 133350 w 133350"/>
                <a:gd name="connsiteY1" fmla="*/ 133350 h 133350"/>
                <a:gd name="connsiteX2" fmla="*/ 66675 w 133350"/>
                <a:gd name="connsiteY2" fmla="*/ 100013 h 133350"/>
                <a:gd name="connsiteX3" fmla="*/ 0 w 133350"/>
                <a:gd name="connsiteY3" fmla="*/ 13335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133350">
                  <a:moveTo>
                    <a:pt x="66675" y="0"/>
                  </a:moveTo>
                  <a:lnTo>
                    <a:pt x="133350" y="133350"/>
                  </a:lnTo>
                  <a:lnTo>
                    <a:pt x="66675" y="100013"/>
                  </a:lnTo>
                  <a:lnTo>
                    <a:pt x="0" y="133350"/>
                  </a:lnTo>
                  <a:close/>
                </a:path>
              </a:pathLst>
            </a:custGeom>
            <a:solidFill>
              <a:srgbClr val="000000"/>
            </a:solidFill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/>
            <p:cNvSpPr/>
            <p:nvPr/>
          </p:nvSpPr>
          <p:spPr>
            <a:xfrm>
              <a:off x="6753225" y="3228975"/>
              <a:ext cx="1524000" cy="762000"/>
            </a:xfrm>
            <a:custGeom>
              <a:avLst/>
              <a:gdLst>
                <a:gd name="connsiteX0" fmla="*/ 1409700 w 1524000"/>
                <a:gd name="connsiteY0" fmla="*/ 0 h 762000"/>
                <a:gd name="connsiteX1" fmla="*/ 1524000 w 1524000"/>
                <a:gd name="connsiteY1" fmla="*/ 114300 h 762000"/>
                <a:gd name="connsiteX2" fmla="*/ 1524000 w 1524000"/>
                <a:gd name="connsiteY2" fmla="*/ 647700 h 762000"/>
                <a:gd name="connsiteX3" fmla="*/ 1409700 w 1524000"/>
                <a:gd name="connsiteY3" fmla="*/ 762000 h 762000"/>
                <a:gd name="connsiteX4" fmla="*/ 114300 w 1524000"/>
                <a:gd name="connsiteY4" fmla="*/ 762000 h 762000"/>
                <a:gd name="connsiteX5" fmla="*/ 0 w 1524000"/>
                <a:gd name="connsiteY5" fmla="*/ 647700 h 762000"/>
                <a:gd name="connsiteX6" fmla="*/ 0 w 1524000"/>
                <a:gd name="connsiteY6" fmla="*/ 114300 h 762000"/>
                <a:gd name="connsiteX7" fmla="*/ 114300 w 1524000"/>
                <a:gd name="connsiteY7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4000" h="762000">
                  <a:moveTo>
                    <a:pt x="1409700" y="0"/>
                  </a:moveTo>
                  <a:cubicBezTo>
                    <a:pt x="1472826" y="0"/>
                    <a:pt x="1524000" y="51174"/>
                    <a:pt x="1524000" y="114300"/>
                  </a:cubicBezTo>
                  <a:lnTo>
                    <a:pt x="1524000" y="647700"/>
                  </a:lnTo>
                  <a:cubicBezTo>
                    <a:pt x="1524000" y="710826"/>
                    <a:pt x="1472826" y="762000"/>
                    <a:pt x="1409700" y="762000"/>
                  </a:cubicBezTo>
                  <a:lnTo>
                    <a:pt x="114300" y="762000"/>
                  </a:lnTo>
                  <a:cubicBezTo>
                    <a:pt x="51174" y="762000"/>
                    <a:pt x="0" y="710826"/>
                    <a:pt x="0" y="647700"/>
                  </a:cubicBezTo>
                  <a:lnTo>
                    <a:pt x="0" y="114300"/>
                  </a:lnTo>
                  <a:cubicBezTo>
                    <a:pt x="0" y="51174"/>
                    <a:pt x="51174" y="0"/>
                    <a:pt x="114300" y="0"/>
                  </a:cubicBezTo>
                  <a:close/>
                </a:path>
              </a:pathLst>
            </a:custGeom>
            <a:solidFill>
              <a:srgbClr val="D5E8D4"/>
            </a:solidFill>
            <a:ln w="19050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7076122" y="3388042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科学地</a:t>
              </a:r>
            </a:p>
          </p:txBody>
        </p:sp>
        <p:sp>
          <p:nvSpPr>
            <p:cNvPr id="81" name="任意多边形: 形状 80"/>
            <p:cNvSpPr/>
            <p:nvPr/>
          </p:nvSpPr>
          <p:spPr>
            <a:xfrm>
              <a:off x="9801225" y="3228975"/>
              <a:ext cx="1524000" cy="762000"/>
            </a:xfrm>
            <a:custGeom>
              <a:avLst/>
              <a:gdLst>
                <a:gd name="connsiteX0" fmla="*/ 1409700 w 1524000"/>
                <a:gd name="connsiteY0" fmla="*/ 0 h 762000"/>
                <a:gd name="connsiteX1" fmla="*/ 1524000 w 1524000"/>
                <a:gd name="connsiteY1" fmla="*/ 114300 h 762000"/>
                <a:gd name="connsiteX2" fmla="*/ 1524000 w 1524000"/>
                <a:gd name="connsiteY2" fmla="*/ 647700 h 762000"/>
                <a:gd name="connsiteX3" fmla="*/ 1409700 w 1524000"/>
                <a:gd name="connsiteY3" fmla="*/ 762000 h 762000"/>
                <a:gd name="connsiteX4" fmla="*/ 114300 w 1524000"/>
                <a:gd name="connsiteY4" fmla="*/ 762000 h 762000"/>
                <a:gd name="connsiteX5" fmla="*/ 0 w 1524000"/>
                <a:gd name="connsiteY5" fmla="*/ 647700 h 762000"/>
                <a:gd name="connsiteX6" fmla="*/ 0 w 1524000"/>
                <a:gd name="connsiteY6" fmla="*/ 114300 h 762000"/>
                <a:gd name="connsiteX7" fmla="*/ 114300 w 1524000"/>
                <a:gd name="connsiteY7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24000" h="762000">
                  <a:moveTo>
                    <a:pt x="1409700" y="0"/>
                  </a:moveTo>
                  <a:cubicBezTo>
                    <a:pt x="1472826" y="0"/>
                    <a:pt x="1524000" y="51174"/>
                    <a:pt x="1524000" y="114300"/>
                  </a:cubicBezTo>
                  <a:lnTo>
                    <a:pt x="1524000" y="647700"/>
                  </a:lnTo>
                  <a:cubicBezTo>
                    <a:pt x="1524000" y="710826"/>
                    <a:pt x="1472826" y="762000"/>
                    <a:pt x="1409700" y="762000"/>
                  </a:cubicBezTo>
                  <a:lnTo>
                    <a:pt x="114300" y="762000"/>
                  </a:lnTo>
                  <a:cubicBezTo>
                    <a:pt x="51174" y="762000"/>
                    <a:pt x="0" y="710826"/>
                    <a:pt x="0" y="647700"/>
                  </a:cubicBezTo>
                  <a:lnTo>
                    <a:pt x="0" y="114300"/>
                  </a:lnTo>
                  <a:cubicBezTo>
                    <a:pt x="0" y="51174"/>
                    <a:pt x="51174" y="0"/>
                    <a:pt x="114300" y="0"/>
                  </a:cubicBezTo>
                  <a:close/>
                </a:path>
              </a:pathLst>
            </a:custGeom>
            <a:solidFill>
              <a:srgbClr val="D5E8D4"/>
            </a:solidFill>
            <a:ln w="19050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10009822" y="338804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探索未知</a:t>
              </a:r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7515225" y="5705475"/>
              <a:ext cx="2667000" cy="571500"/>
            </a:xfrm>
            <a:custGeom>
              <a:avLst/>
              <a:gdLst>
                <a:gd name="connsiteX0" fmla="*/ 0 w 2667000"/>
                <a:gd name="connsiteY0" fmla="*/ 0 h 571500"/>
                <a:gd name="connsiteX1" fmla="*/ 2667000 w 2667000"/>
                <a:gd name="connsiteY1" fmla="*/ 0 h 571500"/>
                <a:gd name="connsiteX2" fmla="*/ 2667000 w 2667000"/>
                <a:gd name="connsiteY2" fmla="*/ 571500 h 571500"/>
                <a:gd name="connsiteX3" fmla="*/ 0 w 2667000"/>
                <a:gd name="connsiteY3" fmla="*/ 571500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7000" h="571500">
                  <a:moveTo>
                    <a:pt x="0" y="0"/>
                  </a:moveTo>
                  <a:lnTo>
                    <a:pt x="2667000" y="0"/>
                  </a:lnTo>
                  <a:lnTo>
                    <a:pt x="2667000" y="571500"/>
                  </a:lnTo>
                  <a:lnTo>
                    <a:pt x="0" y="5715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7609522" y="5769292"/>
              <a:ext cx="249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计算机学者的生存之道</a:t>
              </a:r>
            </a:p>
          </p:txBody>
        </p:sp>
        <p:sp>
          <p:nvSpPr>
            <p:cNvPr id="85" name="任意多边形: 形状 84"/>
            <p:cNvSpPr/>
            <p:nvPr/>
          </p:nvSpPr>
          <p:spPr>
            <a:xfrm>
              <a:off x="6372225" y="4752975"/>
              <a:ext cx="2286000" cy="762000"/>
            </a:xfrm>
            <a:custGeom>
              <a:avLst/>
              <a:gdLst>
                <a:gd name="connsiteX0" fmla="*/ 2171700 w 2286000"/>
                <a:gd name="connsiteY0" fmla="*/ 0 h 762000"/>
                <a:gd name="connsiteX1" fmla="*/ 2286000 w 2286000"/>
                <a:gd name="connsiteY1" fmla="*/ 114300 h 762000"/>
                <a:gd name="connsiteX2" fmla="*/ 2286000 w 2286000"/>
                <a:gd name="connsiteY2" fmla="*/ 647700 h 762000"/>
                <a:gd name="connsiteX3" fmla="*/ 2171700 w 2286000"/>
                <a:gd name="connsiteY3" fmla="*/ 762000 h 762000"/>
                <a:gd name="connsiteX4" fmla="*/ 114300 w 2286000"/>
                <a:gd name="connsiteY4" fmla="*/ 762000 h 762000"/>
                <a:gd name="connsiteX5" fmla="*/ 0 w 2286000"/>
                <a:gd name="connsiteY5" fmla="*/ 647700 h 762000"/>
                <a:gd name="connsiteX6" fmla="*/ 0 w 2286000"/>
                <a:gd name="connsiteY6" fmla="*/ 114300 h 762000"/>
                <a:gd name="connsiteX7" fmla="*/ 114300 w 2286000"/>
                <a:gd name="connsiteY7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000" h="762000">
                  <a:moveTo>
                    <a:pt x="2171700" y="0"/>
                  </a:moveTo>
                  <a:cubicBezTo>
                    <a:pt x="2234827" y="0"/>
                    <a:pt x="2286000" y="51174"/>
                    <a:pt x="2286000" y="114300"/>
                  </a:cubicBezTo>
                  <a:lnTo>
                    <a:pt x="2286000" y="647700"/>
                  </a:lnTo>
                  <a:cubicBezTo>
                    <a:pt x="2286000" y="710826"/>
                    <a:pt x="2234827" y="762000"/>
                    <a:pt x="2171700" y="762000"/>
                  </a:cubicBezTo>
                  <a:lnTo>
                    <a:pt x="114300" y="762000"/>
                  </a:lnTo>
                  <a:cubicBezTo>
                    <a:pt x="51174" y="762000"/>
                    <a:pt x="0" y="710826"/>
                    <a:pt x="0" y="647700"/>
                  </a:cubicBezTo>
                  <a:lnTo>
                    <a:pt x="0" y="114300"/>
                  </a:lnTo>
                  <a:cubicBezTo>
                    <a:pt x="0" y="51174"/>
                    <a:pt x="51174" y="0"/>
                    <a:pt x="114300" y="0"/>
                  </a:cubicBezTo>
                  <a:close/>
                </a:path>
              </a:pathLst>
            </a:custGeom>
            <a:solidFill>
              <a:srgbClr val="D5E8D4"/>
            </a:solidFill>
            <a:ln w="19050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实证、归纳、演绎等</a:t>
              </a:r>
              <a:endParaRPr lang="en-US" altLang="zh-CN" spc="0" baseline="0" dirty="0">
                <a:solidFill>
                  <a:srgbClr val="000000"/>
                </a:solidFill>
                <a:latin typeface="微软雅黑"/>
                <a:ea typeface="微软雅黑"/>
                <a:sym typeface="微软雅黑"/>
                <a:rtl val="0"/>
              </a:endParaRPr>
            </a:p>
            <a:p>
              <a:pPr algn="ctr"/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方法</a:t>
              </a: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6161722" y="4912042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zh-CN" altLang="en-US" spc="0" baseline="0" dirty="0">
                <a:solidFill>
                  <a:srgbClr val="000000"/>
                </a:solidFill>
                <a:latin typeface="微软雅黑"/>
                <a:ea typeface="微软雅黑"/>
                <a:sym typeface="微软雅黑"/>
                <a:rtl val="0"/>
              </a:endParaRPr>
            </a:p>
          </p:txBody>
        </p:sp>
        <p:sp>
          <p:nvSpPr>
            <p:cNvPr id="87" name="任意多边形: 形状 86"/>
            <p:cNvSpPr/>
            <p:nvPr/>
          </p:nvSpPr>
          <p:spPr>
            <a:xfrm rot="5400000">
              <a:off x="5816600" y="-946149"/>
              <a:ext cx="349249" cy="4572000"/>
            </a:xfrm>
            <a:custGeom>
              <a:avLst/>
              <a:gdLst>
                <a:gd name="connsiteX0" fmla="*/ 349248 w 349249"/>
                <a:gd name="connsiteY0" fmla="*/ 2 h 4572000"/>
                <a:gd name="connsiteX1" fmla="*/ 253998 w 349249"/>
                <a:gd name="connsiteY1" fmla="*/ 2 h 4572000"/>
                <a:gd name="connsiteX2" fmla="*/ 158748 w 349249"/>
                <a:gd name="connsiteY2" fmla="*/ 190502 h 4572000"/>
                <a:gd name="connsiteX3" fmla="*/ 158748 w 349249"/>
                <a:gd name="connsiteY3" fmla="*/ 2095502 h 4572000"/>
                <a:gd name="connsiteX4" fmla="*/ 63498 w 349249"/>
                <a:gd name="connsiteY4" fmla="*/ 2286002 h 4572000"/>
                <a:gd name="connsiteX5" fmla="*/ 15873 w 349249"/>
                <a:gd name="connsiteY5" fmla="*/ 2286002 h 4572000"/>
                <a:gd name="connsiteX6" fmla="*/ 63498 w 349249"/>
                <a:gd name="connsiteY6" fmla="*/ 2286002 h 4572000"/>
                <a:gd name="connsiteX7" fmla="*/ 111123 w 349249"/>
                <a:gd name="connsiteY7" fmla="*/ 2286002 h 4572000"/>
                <a:gd name="connsiteX8" fmla="*/ 158748 w 349249"/>
                <a:gd name="connsiteY8" fmla="*/ 2476502 h 4572000"/>
                <a:gd name="connsiteX9" fmla="*/ 158748 w 349249"/>
                <a:gd name="connsiteY9" fmla="*/ 4381502 h 4572000"/>
                <a:gd name="connsiteX10" fmla="*/ 253998 w 349249"/>
                <a:gd name="connsiteY10" fmla="*/ 4572002 h 4572000"/>
                <a:gd name="connsiteX11" fmla="*/ 349248 w 349249"/>
                <a:gd name="connsiteY11" fmla="*/ 4572002 h 45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9249" h="4572000">
                  <a:moveTo>
                    <a:pt x="349248" y="2"/>
                  </a:moveTo>
                  <a:lnTo>
                    <a:pt x="253998" y="2"/>
                  </a:lnTo>
                  <a:cubicBezTo>
                    <a:pt x="190498" y="2"/>
                    <a:pt x="158748" y="63502"/>
                    <a:pt x="158748" y="190502"/>
                  </a:cubicBezTo>
                  <a:lnTo>
                    <a:pt x="158748" y="2095502"/>
                  </a:lnTo>
                  <a:cubicBezTo>
                    <a:pt x="158748" y="2222502"/>
                    <a:pt x="126998" y="2286002"/>
                    <a:pt x="63498" y="2286002"/>
                  </a:cubicBezTo>
                  <a:lnTo>
                    <a:pt x="15873" y="2286002"/>
                  </a:lnTo>
                  <a:cubicBezTo>
                    <a:pt x="-15877" y="2286002"/>
                    <a:pt x="-2" y="2286002"/>
                    <a:pt x="63498" y="2286002"/>
                  </a:cubicBezTo>
                  <a:lnTo>
                    <a:pt x="111123" y="2286002"/>
                  </a:lnTo>
                  <a:cubicBezTo>
                    <a:pt x="142873" y="2286002"/>
                    <a:pt x="158748" y="2349502"/>
                    <a:pt x="158748" y="2476502"/>
                  </a:cubicBezTo>
                  <a:lnTo>
                    <a:pt x="158748" y="4381502"/>
                  </a:lnTo>
                  <a:cubicBezTo>
                    <a:pt x="158748" y="4508502"/>
                    <a:pt x="190498" y="4572002"/>
                    <a:pt x="253998" y="4572002"/>
                  </a:cubicBezTo>
                  <a:lnTo>
                    <a:pt x="349248" y="4572002"/>
                  </a:lnTo>
                </a:path>
              </a:pathLst>
            </a:custGeom>
            <a:noFill/>
            <a:ln w="19050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8" name="任意多边形: 形状 87"/>
            <p:cNvSpPr/>
            <p:nvPr/>
          </p:nvSpPr>
          <p:spPr>
            <a:xfrm>
              <a:off x="5514975" y="561975"/>
              <a:ext cx="952500" cy="571500"/>
            </a:xfrm>
            <a:custGeom>
              <a:avLst/>
              <a:gdLst>
                <a:gd name="connsiteX0" fmla="*/ 0 w 952500"/>
                <a:gd name="connsiteY0" fmla="*/ 0 h 571500"/>
                <a:gd name="connsiteX1" fmla="*/ 952500 w 952500"/>
                <a:gd name="connsiteY1" fmla="*/ 0 h 571500"/>
                <a:gd name="connsiteX2" fmla="*/ 952500 w 952500"/>
                <a:gd name="connsiteY2" fmla="*/ 571500 h 571500"/>
                <a:gd name="connsiteX3" fmla="*/ 0 w 952500"/>
                <a:gd name="connsiteY3" fmla="*/ 571500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0" h="571500">
                  <a:moveTo>
                    <a:pt x="0" y="0"/>
                  </a:moveTo>
                  <a:lnTo>
                    <a:pt x="952500" y="0"/>
                  </a:lnTo>
                  <a:lnTo>
                    <a:pt x="952500" y="571500"/>
                  </a:lnTo>
                  <a:lnTo>
                    <a:pt x="0" y="57150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5666422" y="625792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 dirty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科研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找到适合自己的问题之后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老问题：</a:t>
            </a:r>
            <a:endParaRPr lang="en-US" altLang="zh-CN" dirty="0"/>
          </a:p>
          <a:p>
            <a:pPr lvl="1"/>
            <a:r>
              <a:rPr lang="zh-CN" altLang="en-US" dirty="0"/>
              <a:t>有前人总结、有相关代码，上手动动代码</a:t>
            </a:r>
            <a:endParaRPr lang="en-US" altLang="zh-CN" dirty="0"/>
          </a:p>
          <a:p>
            <a:pPr lvl="1"/>
            <a:r>
              <a:rPr lang="zh-CN" altLang="en-US" dirty="0"/>
              <a:t>先熟悉老方法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再找新方法</a:t>
            </a:r>
            <a:endParaRPr lang="en-US" altLang="zh-CN" dirty="0"/>
          </a:p>
          <a:p>
            <a:pPr lvl="1"/>
            <a:r>
              <a:rPr lang="zh-CN" altLang="en-US" dirty="0"/>
              <a:t>大概率是其它领域、其它场景下的老方法</a:t>
            </a:r>
            <a:endParaRPr lang="en-US" altLang="zh-CN" dirty="0"/>
          </a:p>
          <a:p>
            <a:pPr lvl="1"/>
            <a:r>
              <a:rPr lang="zh-CN" altLang="en-US" dirty="0"/>
              <a:t>小概率是天才的你完全自己想出来的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098CCA-4381-04DF-6A92-7A8BAEF6C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常用工具：</a:t>
            </a:r>
            <a:r>
              <a:rPr kumimoji="1" lang="en-US" altLang="zh-CN" dirty="0"/>
              <a:t>CCF Ranking </a:t>
            </a:r>
            <a:r>
              <a:rPr kumimoji="1" lang="zh-CN" altLang="en-US" dirty="0"/>
              <a:t>浏览器插件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5494B04D-5624-6535-4FBF-7D6B3184ED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8360" y="1052513"/>
            <a:ext cx="7148293" cy="5303837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F78082-745E-625D-FB73-62ABFDEC8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C8ADDE2-9F0E-B81F-7184-72EF546B0E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6043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79F3CF-E454-17D5-0B26-076B39AFB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常用工具：</a:t>
            </a:r>
            <a:r>
              <a:rPr kumimoji="1" lang="en-US" altLang="zh-CN" dirty="0"/>
              <a:t>Zotero</a:t>
            </a:r>
            <a:endParaRPr kumimoji="1"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016D38A-5629-AE07-1195-E326FF37E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7777" y="1772816"/>
            <a:ext cx="8796446" cy="4299545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237050-5D90-2C44-44FA-15051AA1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94F2542-4567-B8D5-D4A3-7EEBAD5308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71B999B-9758-E5CA-E91B-5C0BF791C369}"/>
              </a:ext>
            </a:extLst>
          </p:cNvPr>
          <p:cNvSpPr txBox="1"/>
          <p:nvPr/>
        </p:nvSpPr>
        <p:spPr>
          <a:xfrm>
            <a:off x="551384" y="116984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论文阅读整理工具</a:t>
            </a:r>
          </a:p>
        </p:txBody>
      </p:sp>
    </p:spTree>
    <p:extLst>
      <p:ext uri="{BB962C8B-B14F-4D97-AF65-F5344CB8AC3E}">
        <p14:creationId xmlns:p14="http://schemas.microsoft.com/office/powerpoint/2010/main" val="1060542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EF6940-CE27-435A-B9FA-408F798E2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常用工具：豆包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EBB444-67A1-1747-4E16-19B9C0545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757" y="1053001"/>
            <a:ext cx="4347067" cy="719816"/>
          </a:xfrm>
        </p:spPr>
        <p:txBody>
          <a:bodyPr/>
          <a:lstStyle/>
          <a:p>
            <a:r>
              <a:rPr kumimoji="1" lang="zh-CN" altLang="en-US" dirty="0"/>
              <a:t>论文速读提示词：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A428242-37EB-67F0-0357-298D10792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43CF0B5-C54A-5FCE-DD79-9C1CCCEDA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9BBD547-F478-AC6D-D8A9-6958E4BCF5BE}"/>
              </a:ext>
            </a:extLst>
          </p:cNvPr>
          <p:cNvSpPr txBox="1"/>
          <p:nvPr/>
        </p:nvSpPr>
        <p:spPr>
          <a:xfrm>
            <a:off x="170654" y="1765530"/>
            <a:ext cx="554461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根据上面这篇文章的内容，请依次详细回答以下几个问题，回答的详细程度如同单独提问的一样：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翻译摘要部分    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这篇论文要解决的科学问题是什么？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这篇论文所讨论的问题背景是什么？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这篇论文要解决的技术挑战和难点有哪些？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这篇论文独特的技术贡献有哪些？有哪些具体的定量指标可以显示优越性的？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介绍这篇论文的主要方法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总结一下实验效果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8.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实验环境（代码用什么写的、用了什么机器跑的）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测试套件 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Benchmark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（名称、描述、想测什么）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10.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拟验证的问题（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research question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）有哪些？都有什么结论？</a:t>
            </a:r>
          </a:p>
          <a:p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11.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实验部分的图例、表格都说明了什么问题？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FF1EEF8-B320-8761-5676-C1BCC1ACA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1662" y="1340767"/>
            <a:ext cx="5956004" cy="501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948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35F410-78E8-B89E-36C3-640776C4E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接下来组会安排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B0EB49-A3E5-5F8B-3046-9630BE410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大家选择一个方向，先挑基础论文看起（和我确认过）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可以自主选择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可以看组内师兄</a:t>
            </a:r>
            <a:r>
              <a:rPr kumimoji="1" lang="en-US" altLang="zh-CN" dirty="0"/>
              <a:t>/</a:t>
            </a:r>
            <a:r>
              <a:rPr kumimoji="1" lang="zh-CN" altLang="en-US" dirty="0"/>
              <a:t>姐的进度记度上的论文（飞书知识库）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大家轮流讲一篇论文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3 </a:t>
            </a:r>
            <a:r>
              <a:rPr kumimoji="1" lang="zh-CN" altLang="en-US" dirty="0"/>
              <a:t>页</a:t>
            </a:r>
            <a:r>
              <a:rPr kumimoji="1" lang="en-US" altLang="zh-CN" dirty="0"/>
              <a:t>ppt </a:t>
            </a:r>
            <a:r>
              <a:rPr kumimoji="1" lang="zh-CN" altLang="en-US" dirty="0"/>
              <a:t>的概要式讲解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用脑图整理论文写作的内容（概括每一段写了什么，为什么要这么写）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一起讨论具体的科研工作是怎么开展的，这篇论文有什么可取之处</a:t>
            </a: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7FC82FB-EE32-BD2F-79E4-6D17686CC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5B7CB34-74BD-80C0-1072-394713525E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5973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论文标题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姓名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25</a:t>
            </a:fld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背景与贡献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dirty="0"/>
              <a:t>此处写论文标题，格式：</a:t>
            </a:r>
            <a:r>
              <a:rPr lang="en-US" altLang="zh-CN" dirty="0"/>
              <a:t>[</a:t>
            </a:r>
            <a:r>
              <a:rPr lang="zh-CN" altLang="en-US" dirty="0"/>
              <a:t>出处简称和年份后两位</a:t>
            </a:r>
            <a:r>
              <a:rPr lang="en-US" altLang="zh-CN" dirty="0"/>
              <a:t>] </a:t>
            </a:r>
            <a:r>
              <a:rPr lang="zh-CN" altLang="en-US" dirty="0"/>
              <a:t>标题</a:t>
            </a:r>
          </a:p>
        </p:txBody>
      </p:sp>
      <p:sp>
        <p:nvSpPr>
          <p:cNvPr id="15" name="任意多边形: 形状 14"/>
          <p:cNvSpPr/>
          <p:nvPr/>
        </p:nvSpPr>
        <p:spPr>
          <a:xfrm>
            <a:off x="695400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FFFF"/>
          </a:solidFill>
          <a:ln w="795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1094208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5F5F5"/>
          </a:solidFill>
          <a:ln w="7956" cap="flat">
            <a:solidFill>
              <a:srgbClr val="66666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1493017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DAE8FC"/>
          </a:solidFill>
          <a:ln w="7956" cap="flat">
            <a:solidFill>
              <a:srgbClr val="6C8EBF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任意多边形: 形状 17"/>
          <p:cNvSpPr/>
          <p:nvPr/>
        </p:nvSpPr>
        <p:spPr>
          <a:xfrm>
            <a:off x="1891826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D5E8D4"/>
          </a:solidFill>
          <a:ln w="7956" cap="flat">
            <a:solidFill>
              <a:srgbClr val="82B36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任意多边形: 形状 18"/>
          <p:cNvSpPr/>
          <p:nvPr/>
        </p:nvSpPr>
        <p:spPr>
          <a:xfrm>
            <a:off x="2290635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E6CC"/>
          </a:solidFill>
          <a:ln w="7956" cap="flat">
            <a:solidFill>
              <a:srgbClr val="D79B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2689444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F2CC"/>
          </a:solidFill>
          <a:ln w="7956" cap="flat">
            <a:solidFill>
              <a:srgbClr val="D6B65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/>
        </p:nvSpPr>
        <p:spPr>
          <a:xfrm>
            <a:off x="3088252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8CECC"/>
          </a:solidFill>
          <a:ln w="7956" cap="flat">
            <a:solidFill>
              <a:srgbClr val="B8545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任意多边形: 形状 21"/>
          <p:cNvSpPr/>
          <p:nvPr/>
        </p:nvSpPr>
        <p:spPr>
          <a:xfrm>
            <a:off x="3487061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E1D5E7"/>
          </a:solidFill>
          <a:ln w="7956" cap="flat">
            <a:solidFill>
              <a:srgbClr val="9673A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图形 17"/>
          <p:cNvGrpSpPr/>
          <p:nvPr/>
        </p:nvGrpSpPr>
        <p:grpSpPr>
          <a:xfrm>
            <a:off x="329406" y="1128544"/>
            <a:ext cx="5262538" cy="1292344"/>
            <a:chOff x="934563" y="2471737"/>
            <a:chExt cx="1905000" cy="1292344"/>
          </a:xfrm>
        </p:grpSpPr>
        <p:sp>
          <p:nvSpPr>
            <p:cNvPr id="37" name="任意多边形: 形状 36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F8CECC"/>
            </a:solidFill>
            <a:ln w="7956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</a:t>
              </a: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934563" y="2690812"/>
              <a:ext cx="1905000" cy="1073269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7956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pPr marL="285750" indent="-2857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一两句话描述</a:t>
              </a: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solidFill>
              <a:srgbClr val="F8CECC"/>
            </a:solidFill>
            <a:ln w="7956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图形 17"/>
          <p:cNvGrpSpPr/>
          <p:nvPr/>
        </p:nvGrpSpPr>
        <p:grpSpPr>
          <a:xfrm>
            <a:off x="329406" y="2541533"/>
            <a:ext cx="5262538" cy="3824341"/>
            <a:chOff x="934563" y="2471737"/>
            <a:chExt cx="1905000" cy="3824341"/>
          </a:xfrm>
        </p:grpSpPr>
        <p:sp>
          <p:nvSpPr>
            <p:cNvPr id="41" name="任意多边形: 形状 40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934563" y="2690811"/>
              <a:ext cx="1905000" cy="3605267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marL="285750" indent="-2857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介绍，主要是文字，也可以加图</a:t>
              </a: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grpSp>
        <p:nvGrpSpPr>
          <p:cNvPr id="44" name="图形 17"/>
          <p:cNvGrpSpPr/>
          <p:nvPr/>
        </p:nvGrpSpPr>
        <p:grpSpPr>
          <a:xfrm>
            <a:off x="5951984" y="1124744"/>
            <a:ext cx="5262538" cy="2588488"/>
            <a:chOff x="934563" y="2471737"/>
            <a:chExt cx="1905000" cy="2588488"/>
          </a:xfrm>
        </p:grpSpPr>
        <p:sp>
          <p:nvSpPr>
            <p:cNvPr id="45" name="任意多边形: 形状 44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F8CECC"/>
            </a:solidFill>
            <a:ln w="7956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挑战、难点</a:t>
              </a: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934563" y="2690812"/>
              <a:ext cx="1905000" cy="2369413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7956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pPr marL="285750" indent="-2857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按论文描述罗列</a:t>
              </a: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solidFill>
              <a:srgbClr val="F8CECC"/>
            </a:solidFill>
            <a:ln w="7956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图形 17"/>
          <p:cNvGrpSpPr/>
          <p:nvPr/>
        </p:nvGrpSpPr>
        <p:grpSpPr>
          <a:xfrm>
            <a:off x="5951984" y="3861048"/>
            <a:ext cx="5262538" cy="2501027"/>
            <a:chOff x="934563" y="2471737"/>
            <a:chExt cx="1905000" cy="2501027"/>
          </a:xfrm>
        </p:grpSpPr>
        <p:sp>
          <p:nvSpPr>
            <p:cNvPr id="49" name="任意多边形: 形状 48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贡献</a:t>
              </a: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934563" y="2690812"/>
              <a:ext cx="1905000" cy="2281952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marL="285750" indent="-2857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按论文描述罗列</a:t>
              </a: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主要的方法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4757" y="1053001"/>
            <a:ext cx="5931243" cy="1151864"/>
          </a:xfrm>
        </p:spPr>
        <p:txBody>
          <a:bodyPr>
            <a:normAutofit/>
          </a:bodyPr>
          <a:lstStyle/>
          <a:p>
            <a:r>
              <a:rPr lang="en-US" altLang="zh-CN" sz="1400" dirty="0"/>
              <a:t>1~2</a:t>
            </a:r>
            <a:r>
              <a:rPr lang="zh-CN" altLang="en-US" sz="1400" dirty="0"/>
              <a:t>张图，配少量文字描述就可以</a:t>
            </a:r>
            <a:endParaRPr lang="en-US" altLang="zh-CN" sz="1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dirty="0"/>
              <a:t>此处写论文标题，格式：</a:t>
            </a:r>
            <a:r>
              <a:rPr lang="en-US" altLang="zh-CN" dirty="0"/>
              <a:t>[</a:t>
            </a:r>
            <a:r>
              <a:rPr lang="zh-CN" altLang="en-US" dirty="0"/>
              <a:t>出处简称和年份后两位</a:t>
            </a:r>
            <a:r>
              <a:rPr lang="en-US" altLang="zh-CN" dirty="0"/>
              <a:t>] </a:t>
            </a:r>
            <a:r>
              <a:rPr lang="zh-CN" altLang="en-US" dirty="0"/>
              <a:t>标题</a:t>
            </a:r>
          </a:p>
        </p:txBody>
      </p:sp>
      <p:sp>
        <p:nvSpPr>
          <p:cNvPr id="15" name="任意多边形: 形状 14"/>
          <p:cNvSpPr/>
          <p:nvPr/>
        </p:nvSpPr>
        <p:spPr>
          <a:xfrm>
            <a:off x="695400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FFFF"/>
          </a:solidFill>
          <a:ln w="795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: 形状 15"/>
          <p:cNvSpPr/>
          <p:nvPr/>
        </p:nvSpPr>
        <p:spPr>
          <a:xfrm>
            <a:off x="1094208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5F5F5"/>
          </a:solidFill>
          <a:ln w="7956" cap="flat">
            <a:solidFill>
              <a:srgbClr val="66666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1493017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DAE8FC"/>
          </a:solidFill>
          <a:ln w="7956" cap="flat">
            <a:solidFill>
              <a:srgbClr val="6C8EBF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任意多边形: 形状 17"/>
          <p:cNvSpPr/>
          <p:nvPr/>
        </p:nvSpPr>
        <p:spPr>
          <a:xfrm>
            <a:off x="1891826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D5E8D4"/>
          </a:solidFill>
          <a:ln w="7956" cap="flat">
            <a:solidFill>
              <a:srgbClr val="82B36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任意多边形: 形状 18"/>
          <p:cNvSpPr/>
          <p:nvPr/>
        </p:nvSpPr>
        <p:spPr>
          <a:xfrm>
            <a:off x="2290635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E6CC"/>
          </a:solidFill>
          <a:ln w="7956" cap="flat">
            <a:solidFill>
              <a:srgbClr val="D79B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>
            <a:off x="2689444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F2CC"/>
          </a:solidFill>
          <a:ln w="7956" cap="flat">
            <a:solidFill>
              <a:srgbClr val="D6B65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/>
        </p:nvSpPr>
        <p:spPr>
          <a:xfrm>
            <a:off x="3088252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8CECC"/>
          </a:solidFill>
          <a:ln w="7956" cap="flat">
            <a:solidFill>
              <a:srgbClr val="B8545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任意多边形: 形状 21"/>
          <p:cNvSpPr/>
          <p:nvPr/>
        </p:nvSpPr>
        <p:spPr>
          <a:xfrm>
            <a:off x="3487061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E1D5E7"/>
          </a:solidFill>
          <a:ln w="7956" cap="flat">
            <a:solidFill>
              <a:srgbClr val="9673A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实验效果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dirty="0"/>
              <a:t>此处写论文标题，格式：</a:t>
            </a:r>
            <a:r>
              <a:rPr lang="en-US" altLang="zh-CN" dirty="0"/>
              <a:t>[</a:t>
            </a:r>
            <a:r>
              <a:rPr lang="zh-CN" altLang="en-US" dirty="0"/>
              <a:t>出处简称和年份后两位</a:t>
            </a:r>
            <a:r>
              <a:rPr lang="en-US" altLang="zh-CN" dirty="0"/>
              <a:t>] </a:t>
            </a:r>
            <a:r>
              <a:rPr lang="zh-CN" altLang="en-US" dirty="0"/>
              <a:t>标题</a:t>
            </a:r>
          </a:p>
        </p:txBody>
      </p:sp>
      <p:sp>
        <p:nvSpPr>
          <p:cNvPr id="6" name="任意多边形: 形状 5"/>
          <p:cNvSpPr/>
          <p:nvPr/>
        </p:nvSpPr>
        <p:spPr>
          <a:xfrm>
            <a:off x="695400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FFFF"/>
          </a:solidFill>
          <a:ln w="795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任意多边形: 形状 6"/>
          <p:cNvSpPr/>
          <p:nvPr/>
        </p:nvSpPr>
        <p:spPr>
          <a:xfrm>
            <a:off x="1094208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5F5F5"/>
          </a:solidFill>
          <a:ln w="7956" cap="flat">
            <a:solidFill>
              <a:srgbClr val="66666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任意多边形: 形状 7"/>
          <p:cNvSpPr/>
          <p:nvPr/>
        </p:nvSpPr>
        <p:spPr>
          <a:xfrm>
            <a:off x="1493017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DAE8FC"/>
          </a:solidFill>
          <a:ln w="7956" cap="flat">
            <a:solidFill>
              <a:srgbClr val="6C8EBF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任意多边形: 形状 8"/>
          <p:cNvSpPr/>
          <p:nvPr/>
        </p:nvSpPr>
        <p:spPr>
          <a:xfrm>
            <a:off x="1891826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D5E8D4"/>
          </a:solidFill>
          <a:ln w="7956" cap="flat">
            <a:solidFill>
              <a:srgbClr val="82B36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任意多边形: 形状 9"/>
          <p:cNvSpPr/>
          <p:nvPr/>
        </p:nvSpPr>
        <p:spPr>
          <a:xfrm>
            <a:off x="2290635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E6CC"/>
          </a:solidFill>
          <a:ln w="7956" cap="flat">
            <a:solidFill>
              <a:srgbClr val="D79B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任意多边形: 形状 10"/>
          <p:cNvSpPr/>
          <p:nvPr/>
        </p:nvSpPr>
        <p:spPr>
          <a:xfrm>
            <a:off x="2689444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F2CC"/>
          </a:solidFill>
          <a:ln w="7956" cap="flat">
            <a:solidFill>
              <a:srgbClr val="D6B65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任意多边形: 形状 11"/>
          <p:cNvSpPr/>
          <p:nvPr/>
        </p:nvSpPr>
        <p:spPr>
          <a:xfrm>
            <a:off x="3088252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8CECC"/>
          </a:solidFill>
          <a:ln w="7956" cap="flat">
            <a:solidFill>
              <a:srgbClr val="B8545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3487061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E1D5E7"/>
          </a:solidFill>
          <a:ln w="7956" cap="flat">
            <a:solidFill>
              <a:srgbClr val="9673A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图形 17"/>
          <p:cNvGrpSpPr/>
          <p:nvPr/>
        </p:nvGrpSpPr>
        <p:grpSpPr>
          <a:xfrm>
            <a:off x="329406" y="1124744"/>
            <a:ext cx="3822378" cy="1210470"/>
            <a:chOff x="934563" y="2464117"/>
            <a:chExt cx="1905000" cy="1210470"/>
          </a:xfrm>
        </p:grpSpPr>
        <p:sp>
          <p:nvSpPr>
            <p:cNvPr id="16" name="任意多边形: 形状 15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DAE8FC"/>
            </a:solidFill>
            <a:ln w="9525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实验环境</a:t>
              </a:r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934563" y="2690813"/>
              <a:ext cx="1905000" cy="983774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9525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pPr marL="285750" indent="-2857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代码用什么写的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用了什么机器跑的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noFill/>
            <a:ln w="9525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528923" y="2464117"/>
              <a:ext cx="18473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zh-CN" altLang="en-US" sz="900" b="1" spc="0" baseline="0" dirty="0">
                <a:solidFill>
                  <a:srgbClr val="000000"/>
                </a:solidFill>
                <a:latin typeface="Helvetica"/>
                <a:cs typeface="Helvetica"/>
                <a:sym typeface="Helvetica"/>
                <a:rtl val="0"/>
              </a:endParaRPr>
            </a:p>
          </p:txBody>
        </p:sp>
      </p:grpSp>
      <p:grpSp>
        <p:nvGrpSpPr>
          <p:cNvPr id="20" name="图形 17"/>
          <p:cNvGrpSpPr/>
          <p:nvPr/>
        </p:nvGrpSpPr>
        <p:grpSpPr>
          <a:xfrm>
            <a:off x="329406" y="2420888"/>
            <a:ext cx="3822378" cy="1789530"/>
            <a:chOff x="934563" y="2464117"/>
            <a:chExt cx="1905000" cy="1789530"/>
          </a:xfrm>
        </p:grpSpPr>
        <p:sp>
          <p:nvSpPr>
            <p:cNvPr id="21" name="任意多边形: 形状 20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DAE8FC"/>
            </a:solidFill>
            <a:ln w="9525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测试套件 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(benchmark)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934563" y="2690812"/>
              <a:ext cx="1905000" cy="1562835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9525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pPr marL="285750" indent="-2857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名称：描述，想测什么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任意多边形: 形状 22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noFill/>
            <a:ln w="9525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528923" y="2464117"/>
              <a:ext cx="18473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zh-CN" altLang="en-US" sz="900" b="1" spc="0" baseline="0" dirty="0">
                <a:solidFill>
                  <a:srgbClr val="000000"/>
                </a:solidFill>
                <a:latin typeface="Helvetica"/>
                <a:cs typeface="Helvetica"/>
                <a:sym typeface="Helvetica"/>
                <a:rtl val="0"/>
              </a:endParaRPr>
            </a:p>
          </p:txBody>
        </p:sp>
      </p:grpSp>
      <p:grpSp>
        <p:nvGrpSpPr>
          <p:cNvPr id="25" name="图形 17"/>
          <p:cNvGrpSpPr/>
          <p:nvPr/>
        </p:nvGrpSpPr>
        <p:grpSpPr>
          <a:xfrm>
            <a:off x="329406" y="4365104"/>
            <a:ext cx="3822378" cy="2038439"/>
            <a:chOff x="934563" y="2464117"/>
            <a:chExt cx="1905000" cy="2038439"/>
          </a:xfrm>
        </p:grpSpPr>
        <p:sp>
          <p:nvSpPr>
            <p:cNvPr id="26" name="任意多边形: 形状 25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DAE8FC"/>
            </a:solidFill>
            <a:ln w="9525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拟验证的问题</a:t>
              </a:r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934563" y="2690812"/>
              <a:ext cx="1905000" cy="1811744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9525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pPr marL="285750" indent="-285750">
                <a:lnSpc>
                  <a:spcPct val="125000"/>
                </a:lnSpc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[research question]</a:t>
              </a:r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noFill/>
            <a:ln w="9525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528923" y="2464117"/>
              <a:ext cx="18473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zh-CN" altLang="en-US" sz="900" b="1" spc="0" baseline="0" dirty="0">
                <a:solidFill>
                  <a:srgbClr val="000000"/>
                </a:solidFill>
                <a:latin typeface="Helvetica"/>
                <a:cs typeface="Helvetica"/>
                <a:sym typeface="Helvetica"/>
                <a:rtl val="0"/>
              </a:endParaRPr>
            </a:p>
          </p:txBody>
        </p:sp>
      </p:grpSp>
      <p:grpSp>
        <p:nvGrpSpPr>
          <p:cNvPr id="30" name="图形 17"/>
          <p:cNvGrpSpPr/>
          <p:nvPr/>
        </p:nvGrpSpPr>
        <p:grpSpPr>
          <a:xfrm>
            <a:off x="4295800" y="1132364"/>
            <a:ext cx="3822378" cy="2614503"/>
            <a:chOff x="934563" y="2471737"/>
            <a:chExt cx="1905000" cy="2614503"/>
          </a:xfrm>
        </p:grpSpPr>
        <p:sp>
          <p:nvSpPr>
            <p:cNvPr id="31" name="任意多边形: 形状 30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图例，或表格，说明了什么问题</a:t>
              </a:r>
            </a:p>
          </p:txBody>
        </p:sp>
        <p:sp>
          <p:nvSpPr>
            <p:cNvPr id="32" name="任意多边形: 形状 31"/>
            <p:cNvSpPr/>
            <p:nvPr/>
          </p:nvSpPr>
          <p:spPr>
            <a:xfrm>
              <a:off x="934563" y="2690812"/>
              <a:ext cx="1905000" cy="2395428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grpSp>
        <p:nvGrpSpPr>
          <p:cNvPr id="39" name="图形 17"/>
          <p:cNvGrpSpPr/>
          <p:nvPr/>
        </p:nvGrpSpPr>
        <p:grpSpPr>
          <a:xfrm>
            <a:off x="4295800" y="3789040"/>
            <a:ext cx="3822378" cy="2614503"/>
            <a:chOff x="934563" y="2471737"/>
            <a:chExt cx="1905000" cy="2614503"/>
          </a:xfrm>
        </p:grpSpPr>
        <p:sp>
          <p:nvSpPr>
            <p:cNvPr id="40" name="任意多边形: 形状 39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图例，或表格，说明了什么问题</a:t>
              </a: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934563" y="2690812"/>
              <a:ext cx="1905000" cy="2395428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grpSp>
        <p:nvGrpSpPr>
          <p:cNvPr id="43" name="图形 17"/>
          <p:cNvGrpSpPr/>
          <p:nvPr/>
        </p:nvGrpSpPr>
        <p:grpSpPr>
          <a:xfrm>
            <a:off x="8204865" y="1132364"/>
            <a:ext cx="3822378" cy="2614503"/>
            <a:chOff x="934563" y="2471737"/>
            <a:chExt cx="1905000" cy="2614503"/>
          </a:xfrm>
        </p:grpSpPr>
        <p:sp>
          <p:nvSpPr>
            <p:cNvPr id="44" name="任意多边形: 形状 43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图例，或表格，说明了什么问题</a:t>
              </a: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934563" y="2690812"/>
              <a:ext cx="1905000" cy="2395428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grpSp>
        <p:nvGrpSpPr>
          <p:cNvPr id="47" name="图形 17"/>
          <p:cNvGrpSpPr/>
          <p:nvPr/>
        </p:nvGrpSpPr>
        <p:grpSpPr>
          <a:xfrm>
            <a:off x="8204865" y="3789040"/>
            <a:ext cx="3822378" cy="2614503"/>
            <a:chOff x="934563" y="2471737"/>
            <a:chExt cx="1905000" cy="2614503"/>
          </a:xfrm>
        </p:grpSpPr>
        <p:sp>
          <p:nvSpPr>
            <p:cNvPr id="48" name="任意多边形: 形状 47"/>
            <p:cNvSpPr/>
            <p:nvPr/>
          </p:nvSpPr>
          <p:spPr>
            <a:xfrm>
              <a:off x="934563" y="2471737"/>
              <a:ext cx="1905000" cy="219075"/>
            </a:xfrm>
            <a:custGeom>
              <a:avLst/>
              <a:gdLst>
                <a:gd name="connsiteX0" fmla="*/ 0 w 1905000"/>
                <a:gd name="connsiteY0" fmla="*/ 219075 h 219075"/>
                <a:gd name="connsiteX1" fmla="*/ 0 w 1905000"/>
                <a:gd name="connsiteY1" fmla="*/ 0 h 219075"/>
                <a:gd name="connsiteX2" fmla="*/ 1905000 w 1905000"/>
                <a:gd name="connsiteY2" fmla="*/ 0 h 219075"/>
                <a:gd name="connsiteX3" fmla="*/ 1905000 w 1905000"/>
                <a:gd name="connsiteY3" fmla="*/ 219075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219075">
                  <a:moveTo>
                    <a:pt x="0" y="219075"/>
                  </a:moveTo>
                  <a:lnTo>
                    <a:pt x="0" y="0"/>
                  </a:lnTo>
                  <a:lnTo>
                    <a:pt x="1905000" y="0"/>
                  </a:lnTo>
                  <a:lnTo>
                    <a:pt x="1905000" y="219075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图例，或表格，说明了什么问题</a:t>
              </a: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934563" y="2690812"/>
              <a:ext cx="1905000" cy="2395428"/>
            </a:xfrm>
            <a:custGeom>
              <a:avLst/>
              <a:gdLst>
                <a:gd name="connsiteX0" fmla="*/ 0 w 1905000"/>
                <a:gd name="connsiteY0" fmla="*/ 0 h 1685925"/>
                <a:gd name="connsiteX1" fmla="*/ 0 w 1905000"/>
                <a:gd name="connsiteY1" fmla="*/ 1685925 h 1685925"/>
                <a:gd name="connsiteX2" fmla="*/ 1905000 w 1905000"/>
                <a:gd name="connsiteY2" fmla="*/ 1685925 h 1685925"/>
                <a:gd name="connsiteX3" fmla="*/ 1905000 w 1905000"/>
                <a:gd name="connsiteY3" fmla="*/ 0 h 168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0" h="1685925">
                  <a:moveTo>
                    <a:pt x="0" y="0"/>
                  </a:moveTo>
                  <a:lnTo>
                    <a:pt x="0" y="1685925"/>
                  </a:lnTo>
                  <a:lnTo>
                    <a:pt x="1905000" y="1685925"/>
                  </a:lnTo>
                  <a:lnTo>
                    <a:pt x="1905000" y="0"/>
                  </a:lnTo>
                </a:path>
              </a:pathLst>
            </a:custGeom>
            <a:noFill/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934563" y="2690812"/>
              <a:ext cx="1905000" cy="9525"/>
            </a:xfrm>
            <a:custGeom>
              <a:avLst/>
              <a:gdLst>
                <a:gd name="connsiteX0" fmla="*/ 0 w 1905000"/>
                <a:gd name="connsiteY0" fmla="*/ 0 h 9525"/>
                <a:gd name="connsiteX1" fmla="*/ 1905000 w 1905000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9525">
                  <a:moveTo>
                    <a:pt x="0" y="0"/>
                  </a:moveTo>
                  <a:lnTo>
                    <a:pt x="1905000" y="0"/>
                  </a:lnTo>
                </a:path>
              </a:pathLst>
            </a:custGeom>
            <a:solidFill>
              <a:srgbClr val="D5E8D4"/>
            </a:solidFill>
            <a:ln w="7956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zh-CN" altLang="en-US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谢谢！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29</a:t>
            </a:fld>
            <a:endParaRPr lang="en-US" dirty="0"/>
          </a:p>
        </p:txBody>
      </p:sp>
      <p:sp>
        <p:nvSpPr>
          <p:cNvPr id="6" name="任意多边形: 形状 5"/>
          <p:cNvSpPr/>
          <p:nvPr/>
        </p:nvSpPr>
        <p:spPr>
          <a:xfrm>
            <a:off x="695400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FFFF"/>
          </a:solidFill>
          <a:ln w="7956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" name="任意多边形: 形状 6"/>
          <p:cNvSpPr/>
          <p:nvPr/>
        </p:nvSpPr>
        <p:spPr>
          <a:xfrm>
            <a:off x="1094208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5F5F5"/>
          </a:solidFill>
          <a:ln w="7956" cap="flat">
            <a:solidFill>
              <a:srgbClr val="66666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任意多边形: 形状 7"/>
          <p:cNvSpPr/>
          <p:nvPr/>
        </p:nvSpPr>
        <p:spPr>
          <a:xfrm>
            <a:off x="1493017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DAE8FC"/>
          </a:solidFill>
          <a:ln w="7956" cap="flat">
            <a:solidFill>
              <a:srgbClr val="6C8EBF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任意多边形: 形状 8"/>
          <p:cNvSpPr/>
          <p:nvPr/>
        </p:nvSpPr>
        <p:spPr>
          <a:xfrm>
            <a:off x="1891826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D5E8D4"/>
          </a:solidFill>
          <a:ln w="7956" cap="flat">
            <a:solidFill>
              <a:srgbClr val="82B36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0" name="任意多边形: 形状 9"/>
          <p:cNvSpPr/>
          <p:nvPr/>
        </p:nvSpPr>
        <p:spPr>
          <a:xfrm>
            <a:off x="2290635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E6CC"/>
          </a:solidFill>
          <a:ln w="7956" cap="flat">
            <a:solidFill>
              <a:srgbClr val="D79B0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1" name="任意多边形: 形状 10"/>
          <p:cNvSpPr/>
          <p:nvPr/>
        </p:nvSpPr>
        <p:spPr>
          <a:xfrm>
            <a:off x="2689444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FF2CC"/>
          </a:solidFill>
          <a:ln w="7956" cap="flat">
            <a:solidFill>
              <a:srgbClr val="D6B65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任意多边形: 形状 11"/>
          <p:cNvSpPr/>
          <p:nvPr/>
        </p:nvSpPr>
        <p:spPr>
          <a:xfrm>
            <a:off x="3088252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F8CECC"/>
          </a:solidFill>
          <a:ln w="7956" cap="flat">
            <a:solidFill>
              <a:srgbClr val="B85450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3487061" y="-388125"/>
            <a:ext cx="319047" cy="319047"/>
          </a:xfrm>
          <a:custGeom>
            <a:avLst/>
            <a:gdLst>
              <a:gd name="connsiteX0" fmla="*/ 271190 w 319047"/>
              <a:gd name="connsiteY0" fmla="*/ 0 h 319047"/>
              <a:gd name="connsiteX1" fmla="*/ 319047 w 319047"/>
              <a:gd name="connsiteY1" fmla="*/ 47857 h 319047"/>
              <a:gd name="connsiteX2" fmla="*/ 319047 w 319047"/>
              <a:gd name="connsiteY2" fmla="*/ 271191 h 319047"/>
              <a:gd name="connsiteX3" fmla="*/ 271190 w 319047"/>
              <a:gd name="connsiteY3" fmla="*/ 319048 h 319047"/>
              <a:gd name="connsiteX4" fmla="*/ 47857 w 319047"/>
              <a:gd name="connsiteY4" fmla="*/ 319048 h 319047"/>
              <a:gd name="connsiteX5" fmla="*/ 0 w 319047"/>
              <a:gd name="connsiteY5" fmla="*/ 271191 h 319047"/>
              <a:gd name="connsiteX6" fmla="*/ 0 w 319047"/>
              <a:gd name="connsiteY6" fmla="*/ 47857 h 319047"/>
              <a:gd name="connsiteX7" fmla="*/ 47857 w 319047"/>
              <a:gd name="connsiteY7" fmla="*/ 0 h 31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9047" h="319047">
                <a:moveTo>
                  <a:pt x="271190" y="0"/>
                </a:moveTo>
                <a:cubicBezTo>
                  <a:pt x="297621" y="0"/>
                  <a:pt x="319047" y="21426"/>
                  <a:pt x="319047" y="47857"/>
                </a:cubicBezTo>
                <a:lnTo>
                  <a:pt x="319047" y="271191"/>
                </a:lnTo>
                <a:cubicBezTo>
                  <a:pt x="319047" y="297621"/>
                  <a:pt x="297621" y="319048"/>
                  <a:pt x="271190" y="319048"/>
                </a:cubicBezTo>
                <a:lnTo>
                  <a:pt x="47857" y="319048"/>
                </a:lnTo>
                <a:cubicBezTo>
                  <a:pt x="21426" y="319048"/>
                  <a:pt x="0" y="297621"/>
                  <a:pt x="0" y="271191"/>
                </a:cubicBezTo>
                <a:lnTo>
                  <a:pt x="0" y="47857"/>
                </a:lnTo>
                <a:cubicBezTo>
                  <a:pt x="0" y="21426"/>
                  <a:pt x="21426" y="0"/>
                  <a:pt x="47857" y="0"/>
                </a:cubicBezTo>
                <a:close/>
              </a:path>
            </a:pathLst>
          </a:custGeom>
          <a:solidFill>
            <a:srgbClr val="E1D5E7"/>
          </a:solidFill>
          <a:ln w="7956" cap="flat">
            <a:solidFill>
              <a:srgbClr val="9673A6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zh-CN" altLang="en-US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aphicFrame>
        <p:nvGraphicFramePr>
          <p:cNvPr id="14" name="Object 5"/>
          <p:cNvGraphicFramePr>
            <a:graphicFrameLocks noChangeAspect="1"/>
          </p:cNvGraphicFramePr>
          <p:nvPr/>
        </p:nvGraphicFramePr>
        <p:xfrm>
          <a:off x="0" y="-457201"/>
          <a:ext cx="658812" cy="457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1114425" imgH="771525" progId="Package">
                  <p:embed/>
                </p:oleObj>
              </mc:Choice>
              <mc:Fallback>
                <p:oleObj name="Packager Shell Object" showAsIcon="1" r:id="rId2" imgW="1114425" imgH="771525" progId="Package">
                  <p:embed/>
                  <p:pic>
                    <p:nvPicPr>
                      <p:cNvPr id="0" name="Object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457201"/>
                        <a:ext cx="658812" cy="457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icture 8" descr="查看源图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96" y="912812"/>
            <a:ext cx="5249047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计算机为什么要探索未知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工程实践有很多未知：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公司里领导问你：“这个功能能不能做、能不能集成？”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客户问你：“你们的产品能不能让我满意？”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自己问自己：“我什么时候会失业？”“我什么时候可以不用干活了”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有些问题你知道答案，只要堆时间就可以了。但有些不容易知道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我们是研究型大学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很多老师是“教学科研并重岗”教师</a:t>
            </a:r>
            <a:endParaRPr lang="en-US" altLang="zh-CN" dirty="0"/>
          </a:p>
          <a:p>
            <a:pPr lvl="1"/>
            <a:r>
              <a:rPr lang="zh-CN" altLang="en-US" dirty="0"/>
              <a:t>有些同学颇有微词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老师不是教大家知识的，</a:t>
            </a:r>
            <a:r>
              <a:rPr lang="en-US" altLang="zh-CN" dirty="0"/>
              <a:t>B</a:t>
            </a:r>
            <a:r>
              <a:rPr lang="zh-CN" altLang="en-US" dirty="0"/>
              <a:t>站上</a:t>
            </a:r>
            <a:r>
              <a:rPr lang="en-US" altLang="zh-CN" sz="1200" dirty="0"/>
              <a:t>(</a:t>
            </a:r>
            <a:r>
              <a:rPr lang="zh-CN" altLang="en-US" sz="1200" dirty="0"/>
              <a:t>也许</a:t>
            </a:r>
            <a:r>
              <a:rPr lang="en-US" altLang="zh-CN" sz="1200" dirty="0"/>
              <a:t>)</a:t>
            </a:r>
            <a:r>
              <a:rPr lang="zh-CN" altLang="en-US" dirty="0"/>
              <a:t>有更好的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老师“授人以渔”，帮大家学会探索未知的方法</a:t>
            </a:r>
            <a:endParaRPr lang="en-US" altLang="zh-CN" dirty="0"/>
          </a:p>
          <a:p>
            <a:pPr lvl="1"/>
            <a:r>
              <a:rPr lang="zh-CN" altLang="en-US" dirty="0"/>
              <a:t>探索未知不是无根之木，需要有一定的知识基础（杜绝民科，得先知道已知）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越是重要的课程，越需要处于科研一线的老师教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大家为什么要做科研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出于兴趣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出于功利</a:t>
            </a:r>
            <a:endParaRPr lang="en-US" altLang="zh-CN" dirty="0"/>
          </a:p>
          <a:p>
            <a:pPr lvl="1"/>
            <a:r>
              <a:rPr lang="zh-CN" altLang="en-US" dirty="0"/>
              <a:t>想当大学老师（研究型大学）</a:t>
            </a:r>
            <a:endParaRPr lang="en-US" altLang="zh-CN" dirty="0"/>
          </a:p>
          <a:p>
            <a:pPr lvl="1"/>
            <a:r>
              <a:rPr lang="zh-CN" altLang="en-US" dirty="0"/>
              <a:t>要深造，想混个好文凭，好学校看科研经历、科研成果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好学校为什么要看科研经历？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传统的“本、硕、博”认知体系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0" y="-457201"/>
          <a:ext cx="658812" cy="457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2" imgW="1114425" imgH="771525" progId="Package">
                  <p:embed/>
                </p:oleObj>
              </mc:Choice>
              <mc:Fallback>
                <p:oleObj name="包装程序外壳对象" showAsIcon="1" r:id="rId2" imgW="1114425" imgH="771525" progId="Package">
                  <p:embed/>
                  <p:pic>
                    <p:nvPicPr>
                      <p:cNvPr id="0" name="Object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457201"/>
                        <a:ext cx="658812" cy="457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6" name="组合 65"/>
          <p:cNvGrpSpPr/>
          <p:nvPr/>
        </p:nvGrpSpPr>
        <p:grpSpPr>
          <a:xfrm>
            <a:off x="776287" y="2009368"/>
            <a:ext cx="3438525" cy="1714500"/>
            <a:chOff x="776287" y="2009368"/>
            <a:chExt cx="3438525" cy="1714500"/>
          </a:xfrm>
        </p:grpSpPr>
        <p:sp>
          <p:nvSpPr>
            <p:cNvPr id="11" name="任意多边形: 形状 10"/>
            <p:cNvSpPr/>
            <p:nvPr/>
          </p:nvSpPr>
          <p:spPr>
            <a:xfrm>
              <a:off x="776287" y="2352268"/>
              <a:ext cx="9525" cy="1371600"/>
            </a:xfrm>
            <a:custGeom>
              <a:avLst/>
              <a:gdLst>
                <a:gd name="connsiteX0" fmla="*/ 0 w 9525"/>
                <a:gd name="connsiteY0" fmla="*/ 1371600 h 1371600"/>
                <a:gd name="connsiteX1" fmla="*/ 0 w 9525"/>
                <a:gd name="connsiteY1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371600">
                  <a:moveTo>
                    <a:pt x="0" y="1371600"/>
                  </a:moveTo>
                  <a:lnTo>
                    <a:pt x="0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custDash>
                <a:ds d="405000" sp="405000"/>
              </a:custDash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4205287" y="2352268"/>
              <a:ext cx="9525" cy="1371600"/>
            </a:xfrm>
            <a:custGeom>
              <a:avLst/>
              <a:gdLst>
                <a:gd name="connsiteX0" fmla="*/ 0 w 9525"/>
                <a:gd name="connsiteY0" fmla="*/ 1371600 h 1371600"/>
                <a:gd name="connsiteX1" fmla="*/ 0 w 9525"/>
                <a:gd name="connsiteY1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371600">
                  <a:moveTo>
                    <a:pt x="0" y="1371600"/>
                  </a:moveTo>
                  <a:lnTo>
                    <a:pt x="0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custDash>
                <a:ds d="405000" sp="405000"/>
              </a:custDash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885444" y="2523718"/>
              <a:ext cx="3210687" cy="9525"/>
            </a:xfrm>
            <a:custGeom>
              <a:avLst/>
              <a:gdLst>
                <a:gd name="connsiteX0" fmla="*/ 0 w 3210687"/>
                <a:gd name="connsiteY0" fmla="*/ 0 h 9525"/>
                <a:gd name="connsiteX1" fmla="*/ 3210687 w 3210687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10687" h="9525">
                  <a:moveTo>
                    <a:pt x="0" y="0"/>
                  </a:moveTo>
                  <a:lnTo>
                    <a:pt x="3210687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795433" y="2463710"/>
              <a:ext cx="120015" cy="120014"/>
            </a:xfrm>
            <a:custGeom>
              <a:avLst/>
              <a:gdLst>
                <a:gd name="connsiteX0" fmla="*/ 0 w 120015"/>
                <a:gd name="connsiteY0" fmla="*/ 60007 h 120014"/>
                <a:gd name="connsiteX1" fmla="*/ 120015 w 120015"/>
                <a:gd name="connsiteY1" fmla="*/ 0 h 120014"/>
                <a:gd name="connsiteX2" fmla="*/ 90011 w 120015"/>
                <a:gd name="connsiteY2" fmla="*/ 60007 h 120014"/>
                <a:gd name="connsiteX3" fmla="*/ 120015 w 120015"/>
                <a:gd name="connsiteY3" fmla="*/ 120015 h 12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4">
                  <a:moveTo>
                    <a:pt x="0" y="60007"/>
                  </a:moveTo>
                  <a:lnTo>
                    <a:pt x="120015" y="0"/>
                  </a:lnTo>
                  <a:lnTo>
                    <a:pt x="90011" y="60007"/>
                  </a:lnTo>
                  <a:lnTo>
                    <a:pt x="120015" y="120015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4066127" y="2463710"/>
              <a:ext cx="120015" cy="120014"/>
            </a:xfrm>
            <a:custGeom>
              <a:avLst/>
              <a:gdLst>
                <a:gd name="connsiteX0" fmla="*/ 120015 w 120015"/>
                <a:gd name="connsiteY0" fmla="*/ 60007 h 120014"/>
                <a:gd name="connsiteX1" fmla="*/ 0 w 120015"/>
                <a:gd name="connsiteY1" fmla="*/ 120015 h 120014"/>
                <a:gd name="connsiteX2" fmla="*/ 30004 w 120015"/>
                <a:gd name="connsiteY2" fmla="*/ 60007 h 120014"/>
                <a:gd name="connsiteX3" fmla="*/ 0 w 120015"/>
                <a:gd name="connsiteY3" fmla="*/ 0 h 12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4">
                  <a:moveTo>
                    <a:pt x="120015" y="60007"/>
                  </a:moveTo>
                  <a:lnTo>
                    <a:pt x="0" y="120015"/>
                  </a:lnTo>
                  <a:lnTo>
                    <a:pt x="30004" y="60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2062163" y="2009368"/>
              <a:ext cx="1028699" cy="514350"/>
            </a:xfrm>
            <a:custGeom>
              <a:avLst/>
              <a:gdLst>
                <a:gd name="connsiteX0" fmla="*/ 0 w 1028699"/>
                <a:gd name="connsiteY0" fmla="*/ 0 h 514350"/>
                <a:gd name="connsiteX1" fmla="*/ 1028700 w 1028699"/>
                <a:gd name="connsiteY1" fmla="*/ 0 h 514350"/>
                <a:gd name="connsiteX2" fmla="*/ 1028700 w 1028699"/>
                <a:gd name="connsiteY2" fmla="*/ 514350 h 514350"/>
                <a:gd name="connsiteX3" fmla="*/ 0 w 1028699"/>
                <a:gd name="connsiteY3" fmla="*/ 51435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8699" h="514350">
                  <a:moveTo>
                    <a:pt x="0" y="0"/>
                  </a:moveTo>
                  <a:lnTo>
                    <a:pt x="1028700" y="0"/>
                  </a:lnTo>
                  <a:lnTo>
                    <a:pt x="1028700" y="514350"/>
                  </a:lnTo>
                  <a:lnTo>
                    <a:pt x="0" y="51435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171700" y="2061755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本科生</a:t>
              </a:r>
            </a:p>
          </p:txBody>
        </p:sp>
        <p:sp>
          <p:nvSpPr>
            <p:cNvPr id="18" name="任意多边形: 形状 17"/>
            <p:cNvSpPr/>
            <p:nvPr/>
          </p:nvSpPr>
          <p:spPr>
            <a:xfrm>
              <a:off x="2147887" y="3380968"/>
              <a:ext cx="576643" cy="9525"/>
            </a:xfrm>
            <a:custGeom>
              <a:avLst/>
              <a:gdLst>
                <a:gd name="connsiteX0" fmla="*/ 0 w 576643"/>
                <a:gd name="connsiteY0" fmla="*/ 0 h 9525"/>
                <a:gd name="connsiteX1" fmla="*/ 576644 w 576643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6643" h="9525">
                  <a:moveTo>
                    <a:pt x="0" y="0"/>
                  </a:moveTo>
                  <a:lnTo>
                    <a:pt x="576644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2694527" y="3320960"/>
              <a:ext cx="120015" cy="120015"/>
            </a:xfrm>
            <a:custGeom>
              <a:avLst/>
              <a:gdLst>
                <a:gd name="connsiteX0" fmla="*/ 120015 w 120015"/>
                <a:gd name="connsiteY0" fmla="*/ 60008 h 120015"/>
                <a:gd name="connsiteX1" fmla="*/ 0 w 120015"/>
                <a:gd name="connsiteY1" fmla="*/ 120015 h 120015"/>
                <a:gd name="connsiteX2" fmla="*/ 30004 w 120015"/>
                <a:gd name="connsiteY2" fmla="*/ 60008 h 120015"/>
                <a:gd name="connsiteX3" fmla="*/ 0 w 120015"/>
                <a:gd name="connsiteY3" fmla="*/ 0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5">
                  <a:moveTo>
                    <a:pt x="120015" y="60008"/>
                  </a:moveTo>
                  <a:lnTo>
                    <a:pt x="0" y="120015"/>
                  </a:lnTo>
                  <a:lnTo>
                    <a:pt x="30004" y="600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776288" y="3038068"/>
              <a:ext cx="1371600" cy="685800"/>
            </a:xfrm>
            <a:custGeom>
              <a:avLst/>
              <a:gdLst>
                <a:gd name="connsiteX0" fmla="*/ 1268730 w 1371600"/>
                <a:gd name="connsiteY0" fmla="*/ 0 h 685800"/>
                <a:gd name="connsiteX1" fmla="*/ 1371600 w 1371600"/>
                <a:gd name="connsiteY1" fmla="*/ 102870 h 685800"/>
                <a:gd name="connsiteX2" fmla="*/ 1371600 w 1371600"/>
                <a:gd name="connsiteY2" fmla="*/ 582930 h 685800"/>
                <a:gd name="connsiteX3" fmla="*/ 1268730 w 1371600"/>
                <a:gd name="connsiteY3" fmla="*/ 685800 h 685800"/>
                <a:gd name="connsiteX4" fmla="*/ 102870 w 1371600"/>
                <a:gd name="connsiteY4" fmla="*/ 685800 h 685800"/>
                <a:gd name="connsiteX5" fmla="*/ 0 w 1371600"/>
                <a:gd name="connsiteY5" fmla="*/ 582930 h 685800"/>
                <a:gd name="connsiteX6" fmla="*/ 0 w 1371600"/>
                <a:gd name="connsiteY6" fmla="*/ 102870 h 685800"/>
                <a:gd name="connsiteX7" fmla="*/ 102870 w 1371600"/>
                <a:gd name="connsiteY7" fmla="*/ 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600" h="685800">
                  <a:moveTo>
                    <a:pt x="1268730" y="0"/>
                  </a:moveTo>
                  <a:cubicBezTo>
                    <a:pt x="1325544" y="0"/>
                    <a:pt x="1371600" y="46056"/>
                    <a:pt x="1371600" y="102870"/>
                  </a:cubicBezTo>
                  <a:lnTo>
                    <a:pt x="1371600" y="582930"/>
                  </a:lnTo>
                  <a:cubicBezTo>
                    <a:pt x="1371600" y="639744"/>
                    <a:pt x="1325544" y="685800"/>
                    <a:pt x="1268730" y="685800"/>
                  </a:cubicBezTo>
                  <a:lnTo>
                    <a:pt x="102870" y="685800"/>
                  </a:lnTo>
                  <a:cubicBezTo>
                    <a:pt x="46057" y="685800"/>
                    <a:pt x="0" y="639744"/>
                    <a:pt x="0" y="582930"/>
                  </a:cubicBezTo>
                  <a:lnTo>
                    <a:pt x="0" y="102870"/>
                  </a:lnTo>
                  <a:cubicBezTo>
                    <a:pt x="0" y="46056"/>
                    <a:pt x="46057" y="0"/>
                    <a:pt x="102870" y="0"/>
                  </a:cubicBezTo>
                  <a:close/>
                </a:path>
              </a:pathLst>
            </a:custGeom>
            <a:solidFill>
              <a:srgbClr val="D5E8D4"/>
            </a:solidFill>
            <a:ln w="17145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54405" y="317618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问题已知</a:t>
              </a: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2833688" y="3038068"/>
              <a:ext cx="1371599" cy="685800"/>
            </a:xfrm>
            <a:custGeom>
              <a:avLst/>
              <a:gdLst>
                <a:gd name="connsiteX0" fmla="*/ 1268730 w 1371599"/>
                <a:gd name="connsiteY0" fmla="*/ 0 h 685800"/>
                <a:gd name="connsiteX1" fmla="*/ 1371600 w 1371599"/>
                <a:gd name="connsiteY1" fmla="*/ 102870 h 685800"/>
                <a:gd name="connsiteX2" fmla="*/ 1371600 w 1371599"/>
                <a:gd name="connsiteY2" fmla="*/ 582930 h 685800"/>
                <a:gd name="connsiteX3" fmla="*/ 1268730 w 1371599"/>
                <a:gd name="connsiteY3" fmla="*/ 685800 h 685800"/>
                <a:gd name="connsiteX4" fmla="*/ 102870 w 1371599"/>
                <a:gd name="connsiteY4" fmla="*/ 685800 h 685800"/>
                <a:gd name="connsiteX5" fmla="*/ 0 w 1371599"/>
                <a:gd name="connsiteY5" fmla="*/ 582930 h 685800"/>
                <a:gd name="connsiteX6" fmla="*/ 0 w 1371599"/>
                <a:gd name="connsiteY6" fmla="*/ 102870 h 685800"/>
                <a:gd name="connsiteX7" fmla="*/ 102870 w 1371599"/>
                <a:gd name="connsiteY7" fmla="*/ 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599" h="685800">
                  <a:moveTo>
                    <a:pt x="1268730" y="0"/>
                  </a:moveTo>
                  <a:cubicBezTo>
                    <a:pt x="1325544" y="0"/>
                    <a:pt x="1371600" y="46056"/>
                    <a:pt x="1371600" y="102870"/>
                  </a:cubicBezTo>
                  <a:lnTo>
                    <a:pt x="1371600" y="582930"/>
                  </a:lnTo>
                  <a:cubicBezTo>
                    <a:pt x="1371600" y="639744"/>
                    <a:pt x="1325544" y="685800"/>
                    <a:pt x="1268730" y="685800"/>
                  </a:cubicBezTo>
                  <a:lnTo>
                    <a:pt x="102870" y="685800"/>
                  </a:lnTo>
                  <a:cubicBezTo>
                    <a:pt x="46057" y="685800"/>
                    <a:pt x="0" y="639744"/>
                    <a:pt x="0" y="582930"/>
                  </a:cubicBezTo>
                  <a:lnTo>
                    <a:pt x="0" y="102870"/>
                  </a:lnTo>
                  <a:cubicBezTo>
                    <a:pt x="0" y="46056"/>
                    <a:pt x="46057" y="0"/>
                    <a:pt x="102870" y="0"/>
                  </a:cubicBezTo>
                  <a:close/>
                </a:path>
              </a:pathLst>
            </a:custGeom>
            <a:solidFill>
              <a:srgbClr val="D5E8D4"/>
            </a:solidFill>
            <a:ln w="17145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011805" y="317618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答案已知</a:t>
              </a: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1719263" y="2523718"/>
              <a:ext cx="1714499" cy="514350"/>
            </a:xfrm>
            <a:custGeom>
              <a:avLst/>
              <a:gdLst>
                <a:gd name="connsiteX0" fmla="*/ 0 w 1714499"/>
                <a:gd name="connsiteY0" fmla="*/ 0 h 514350"/>
                <a:gd name="connsiteX1" fmla="*/ 1714500 w 1714499"/>
                <a:gd name="connsiteY1" fmla="*/ 0 h 514350"/>
                <a:gd name="connsiteX2" fmla="*/ 1714500 w 1714499"/>
                <a:gd name="connsiteY2" fmla="*/ 514350 h 514350"/>
                <a:gd name="connsiteX3" fmla="*/ 0 w 1714499"/>
                <a:gd name="connsiteY3" fmla="*/ 51435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499" h="514350">
                  <a:moveTo>
                    <a:pt x="0" y="0"/>
                  </a:moveTo>
                  <a:lnTo>
                    <a:pt x="1714500" y="0"/>
                  </a:lnTo>
                  <a:lnTo>
                    <a:pt x="1714500" y="514350"/>
                  </a:lnTo>
                  <a:lnTo>
                    <a:pt x="0" y="51435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863090" y="2576105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学会求解过程</a:t>
              </a: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376737" y="2009368"/>
            <a:ext cx="3438526" cy="1714500"/>
            <a:chOff x="4376737" y="2009368"/>
            <a:chExt cx="3438526" cy="1714500"/>
          </a:xfrm>
        </p:grpSpPr>
        <p:sp>
          <p:nvSpPr>
            <p:cNvPr id="26" name="任意多边形: 形状 25"/>
            <p:cNvSpPr/>
            <p:nvPr/>
          </p:nvSpPr>
          <p:spPr>
            <a:xfrm>
              <a:off x="4376737" y="2352268"/>
              <a:ext cx="9525" cy="1371600"/>
            </a:xfrm>
            <a:custGeom>
              <a:avLst/>
              <a:gdLst>
                <a:gd name="connsiteX0" fmla="*/ 0 w 9525"/>
                <a:gd name="connsiteY0" fmla="*/ 1371600 h 1371600"/>
                <a:gd name="connsiteX1" fmla="*/ 0 w 9525"/>
                <a:gd name="connsiteY1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371600">
                  <a:moveTo>
                    <a:pt x="0" y="1371600"/>
                  </a:moveTo>
                  <a:lnTo>
                    <a:pt x="0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custDash>
                <a:ds d="405000" sp="405000"/>
              </a:custDash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27" name="任意多边形: 形状 26"/>
            <p:cNvSpPr/>
            <p:nvPr/>
          </p:nvSpPr>
          <p:spPr>
            <a:xfrm>
              <a:off x="7805738" y="2352268"/>
              <a:ext cx="9525" cy="1371600"/>
            </a:xfrm>
            <a:custGeom>
              <a:avLst/>
              <a:gdLst>
                <a:gd name="connsiteX0" fmla="*/ 0 w 9525"/>
                <a:gd name="connsiteY0" fmla="*/ 1371600 h 1371600"/>
                <a:gd name="connsiteX1" fmla="*/ 0 w 9525"/>
                <a:gd name="connsiteY1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371600">
                  <a:moveTo>
                    <a:pt x="0" y="1371600"/>
                  </a:moveTo>
                  <a:lnTo>
                    <a:pt x="0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custDash>
                <a:ds d="405000" sp="405000"/>
              </a:custDash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28" name="任意多边形: 形状 27"/>
            <p:cNvSpPr/>
            <p:nvPr/>
          </p:nvSpPr>
          <p:spPr>
            <a:xfrm>
              <a:off x="4485894" y="2523718"/>
              <a:ext cx="3210687" cy="9525"/>
            </a:xfrm>
            <a:custGeom>
              <a:avLst/>
              <a:gdLst>
                <a:gd name="connsiteX0" fmla="*/ 0 w 3210687"/>
                <a:gd name="connsiteY0" fmla="*/ 0 h 9525"/>
                <a:gd name="connsiteX1" fmla="*/ 3210687 w 3210687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10687" h="9525">
                  <a:moveTo>
                    <a:pt x="0" y="0"/>
                  </a:moveTo>
                  <a:lnTo>
                    <a:pt x="3210687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29" name="任意多边形: 形状 28"/>
            <p:cNvSpPr/>
            <p:nvPr/>
          </p:nvSpPr>
          <p:spPr>
            <a:xfrm>
              <a:off x="4395883" y="2463710"/>
              <a:ext cx="120015" cy="120014"/>
            </a:xfrm>
            <a:custGeom>
              <a:avLst/>
              <a:gdLst>
                <a:gd name="connsiteX0" fmla="*/ 0 w 120015"/>
                <a:gd name="connsiteY0" fmla="*/ 60007 h 120014"/>
                <a:gd name="connsiteX1" fmla="*/ 120015 w 120015"/>
                <a:gd name="connsiteY1" fmla="*/ 0 h 120014"/>
                <a:gd name="connsiteX2" fmla="*/ 90011 w 120015"/>
                <a:gd name="connsiteY2" fmla="*/ 60007 h 120014"/>
                <a:gd name="connsiteX3" fmla="*/ 120015 w 120015"/>
                <a:gd name="connsiteY3" fmla="*/ 120015 h 12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4">
                  <a:moveTo>
                    <a:pt x="0" y="60007"/>
                  </a:moveTo>
                  <a:lnTo>
                    <a:pt x="120015" y="0"/>
                  </a:lnTo>
                  <a:lnTo>
                    <a:pt x="90011" y="60007"/>
                  </a:lnTo>
                  <a:lnTo>
                    <a:pt x="120015" y="120015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30" name="任意多边形: 形状 29"/>
            <p:cNvSpPr/>
            <p:nvPr/>
          </p:nvSpPr>
          <p:spPr>
            <a:xfrm>
              <a:off x="7666577" y="2463710"/>
              <a:ext cx="120015" cy="120014"/>
            </a:xfrm>
            <a:custGeom>
              <a:avLst/>
              <a:gdLst>
                <a:gd name="connsiteX0" fmla="*/ 120015 w 120015"/>
                <a:gd name="connsiteY0" fmla="*/ 60007 h 120014"/>
                <a:gd name="connsiteX1" fmla="*/ 0 w 120015"/>
                <a:gd name="connsiteY1" fmla="*/ 120015 h 120014"/>
                <a:gd name="connsiteX2" fmla="*/ 30004 w 120015"/>
                <a:gd name="connsiteY2" fmla="*/ 60007 h 120014"/>
                <a:gd name="connsiteX3" fmla="*/ 0 w 120015"/>
                <a:gd name="connsiteY3" fmla="*/ 0 h 12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4">
                  <a:moveTo>
                    <a:pt x="120015" y="60007"/>
                  </a:moveTo>
                  <a:lnTo>
                    <a:pt x="0" y="120015"/>
                  </a:lnTo>
                  <a:lnTo>
                    <a:pt x="30004" y="60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31" name="任意多边形: 形状 30"/>
            <p:cNvSpPr/>
            <p:nvPr/>
          </p:nvSpPr>
          <p:spPr>
            <a:xfrm>
              <a:off x="5491163" y="2009368"/>
              <a:ext cx="1371600" cy="514350"/>
            </a:xfrm>
            <a:custGeom>
              <a:avLst/>
              <a:gdLst>
                <a:gd name="connsiteX0" fmla="*/ 0 w 1371600"/>
                <a:gd name="connsiteY0" fmla="*/ 0 h 514350"/>
                <a:gd name="connsiteX1" fmla="*/ 1371600 w 1371600"/>
                <a:gd name="connsiteY1" fmla="*/ 0 h 514350"/>
                <a:gd name="connsiteX2" fmla="*/ 1371600 w 1371600"/>
                <a:gd name="connsiteY2" fmla="*/ 514350 h 514350"/>
                <a:gd name="connsiteX3" fmla="*/ 0 w 1371600"/>
                <a:gd name="connsiteY3" fmla="*/ 51435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1600" h="514350">
                  <a:moveTo>
                    <a:pt x="0" y="0"/>
                  </a:moveTo>
                  <a:lnTo>
                    <a:pt x="1371600" y="0"/>
                  </a:lnTo>
                  <a:lnTo>
                    <a:pt x="1371600" y="514350"/>
                  </a:lnTo>
                  <a:lnTo>
                    <a:pt x="0" y="51435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566410" y="2061755"/>
              <a:ext cx="12105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硕士研究生</a:t>
              </a:r>
            </a:p>
          </p:txBody>
        </p:sp>
        <p:sp>
          <p:nvSpPr>
            <p:cNvPr id="33" name="任意多边形: 形状 32"/>
            <p:cNvSpPr/>
            <p:nvPr/>
          </p:nvSpPr>
          <p:spPr>
            <a:xfrm>
              <a:off x="5748338" y="3380968"/>
              <a:ext cx="576643" cy="9525"/>
            </a:xfrm>
            <a:custGeom>
              <a:avLst/>
              <a:gdLst>
                <a:gd name="connsiteX0" fmla="*/ 0 w 576643"/>
                <a:gd name="connsiteY0" fmla="*/ 0 h 9525"/>
                <a:gd name="connsiteX1" fmla="*/ 576643 w 576643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6643" h="9525">
                  <a:moveTo>
                    <a:pt x="0" y="0"/>
                  </a:moveTo>
                  <a:lnTo>
                    <a:pt x="576643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34" name="任意多边形: 形状 33"/>
            <p:cNvSpPr/>
            <p:nvPr/>
          </p:nvSpPr>
          <p:spPr>
            <a:xfrm>
              <a:off x="6294977" y="3320960"/>
              <a:ext cx="120015" cy="120015"/>
            </a:xfrm>
            <a:custGeom>
              <a:avLst/>
              <a:gdLst>
                <a:gd name="connsiteX0" fmla="*/ 120015 w 120015"/>
                <a:gd name="connsiteY0" fmla="*/ 60008 h 120015"/>
                <a:gd name="connsiteX1" fmla="*/ 0 w 120015"/>
                <a:gd name="connsiteY1" fmla="*/ 120015 h 120015"/>
                <a:gd name="connsiteX2" fmla="*/ 30004 w 120015"/>
                <a:gd name="connsiteY2" fmla="*/ 60008 h 120015"/>
                <a:gd name="connsiteX3" fmla="*/ 0 w 120015"/>
                <a:gd name="connsiteY3" fmla="*/ 0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5">
                  <a:moveTo>
                    <a:pt x="120015" y="60008"/>
                  </a:moveTo>
                  <a:lnTo>
                    <a:pt x="0" y="120015"/>
                  </a:lnTo>
                  <a:lnTo>
                    <a:pt x="30004" y="600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4376738" y="3038068"/>
              <a:ext cx="1371600" cy="685800"/>
            </a:xfrm>
            <a:custGeom>
              <a:avLst/>
              <a:gdLst>
                <a:gd name="connsiteX0" fmla="*/ 1268730 w 1371600"/>
                <a:gd name="connsiteY0" fmla="*/ 0 h 685800"/>
                <a:gd name="connsiteX1" fmla="*/ 1371600 w 1371600"/>
                <a:gd name="connsiteY1" fmla="*/ 102870 h 685800"/>
                <a:gd name="connsiteX2" fmla="*/ 1371600 w 1371600"/>
                <a:gd name="connsiteY2" fmla="*/ 582930 h 685800"/>
                <a:gd name="connsiteX3" fmla="*/ 1268730 w 1371600"/>
                <a:gd name="connsiteY3" fmla="*/ 685800 h 685800"/>
                <a:gd name="connsiteX4" fmla="*/ 102870 w 1371600"/>
                <a:gd name="connsiteY4" fmla="*/ 685800 h 685800"/>
                <a:gd name="connsiteX5" fmla="*/ 0 w 1371600"/>
                <a:gd name="connsiteY5" fmla="*/ 582930 h 685800"/>
                <a:gd name="connsiteX6" fmla="*/ 0 w 1371600"/>
                <a:gd name="connsiteY6" fmla="*/ 102870 h 685800"/>
                <a:gd name="connsiteX7" fmla="*/ 102870 w 1371600"/>
                <a:gd name="connsiteY7" fmla="*/ 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600" h="685800">
                  <a:moveTo>
                    <a:pt x="1268730" y="0"/>
                  </a:moveTo>
                  <a:cubicBezTo>
                    <a:pt x="1325543" y="0"/>
                    <a:pt x="1371600" y="46056"/>
                    <a:pt x="1371600" y="102870"/>
                  </a:cubicBezTo>
                  <a:lnTo>
                    <a:pt x="1371600" y="582930"/>
                  </a:lnTo>
                  <a:cubicBezTo>
                    <a:pt x="1371600" y="639744"/>
                    <a:pt x="1325543" y="685800"/>
                    <a:pt x="1268730" y="685800"/>
                  </a:cubicBezTo>
                  <a:lnTo>
                    <a:pt x="102870" y="685800"/>
                  </a:lnTo>
                  <a:cubicBezTo>
                    <a:pt x="46056" y="685800"/>
                    <a:pt x="0" y="639744"/>
                    <a:pt x="0" y="582930"/>
                  </a:cubicBezTo>
                  <a:lnTo>
                    <a:pt x="0" y="102870"/>
                  </a:lnTo>
                  <a:cubicBezTo>
                    <a:pt x="0" y="46056"/>
                    <a:pt x="46056" y="0"/>
                    <a:pt x="102870" y="0"/>
                  </a:cubicBezTo>
                  <a:close/>
                </a:path>
              </a:pathLst>
            </a:custGeom>
            <a:solidFill>
              <a:srgbClr val="D5E8D4"/>
            </a:solidFill>
            <a:ln w="17145" cap="flat">
              <a:solidFill>
                <a:srgbClr val="82B36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554855" y="317618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问题已知</a:t>
              </a:r>
            </a:p>
          </p:txBody>
        </p:sp>
        <p:sp>
          <p:nvSpPr>
            <p:cNvPr id="37" name="任意多边形: 形状 36"/>
            <p:cNvSpPr/>
            <p:nvPr/>
          </p:nvSpPr>
          <p:spPr>
            <a:xfrm>
              <a:off x="6434138" y="3038068"/>
              <a:ext cx="1371600" cy="685800"/>
            </a:xfrm>
            <a:custGeom>
              <a:avLst/>
              <a:gdLst>
                <a:gd name="connsiteX0" fmla="*/ 1268730 w 1371600"/>
                <a:gd name="connsiteY0" fmla="*/ 0 h 685800"/>
                <a:gd name="connsiteX1" fmla="*/ 1371600 w 1371600"/>
                <a:gd name="connsiteY1" fmla="*/ 102870 h 685800"/>
                <a:gd name="connsiteX2" fmla="*/ 1371600 w 1371600"/>
                <a:gd name="connsiteY2" fmla="*/ 582930 h 685800"/>
                <a:gd name="connsiteX3" fmla="*/ 1268730 w 1371600"/>
                <a:gd name="connsiteY3" fmla="*/ 685800 h 685800"/>
                <a:gd name="connsiteX4" fmla="*/ 102870 w 1371600"/>
                <a:gd name="connsiteY4" fmla="*/ 685800 h 685800"/>
                <a:gd name="connsiteX5" fmla="*/ 0 w 1371600"/>
                <a:gd name="connsiteY5" fmla="*/ 582930 h 685800"/>
                <a:gd name="connsiteX6" fmla="*/ 0 w 1371600"/>
                <a:gd name="connsiteY6" fmla="*/ 102870 h 685800"/>
                <a:gd name="connsiteX7" fmla="*/ 102870 w 1371600"/>
                <a:gd name="connsiteY7" fmla="*/ 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600" h="685800">
                  <a:moveTo>
                    <a:pt x="1268730" y="0"/>
                  </a:moveTo>
                  <a:cubicBezTo>
                    <a:pt x="1325543" y="0"/>
                    <a:pt x="1371600" y="46056"/>
                    <a:pt x="1371600" y="102870"/>
                  </a:cubicBezTo>
                  <a:lnTo>
                    <a:pt x="1371600" y="582930"/>
                  </a:lnTo>
                  <a:cubicBezTo>
                    <a:pt x="1371600" y="639744"/>
                    <a:pt x="1325543" y="685800"/>
                    <a:pt x="1268730" y="685800"/>
                  </a:cubicBezTo>
                  <a:lnTo>
                    <a:pt x="102870" y="685800"/>
                  </a:lnTo>
                  <a:cubicBezTo>
                    <a:pt x="46056" y="685800"/>
                    <a:pt x="0" y="639744"/>
                    <a:pt x="0" y="582930"/>
                  </a:cubicBezTo>
                  <a:lnTo>
                    <a:pt x="0" y="102870"/>
                  </a:lnTo>
                  <a:cubicBezTo>
                    <a:pt x="0" y="46056"/>
                    <a:pt x="46056" y="0"/>
                    <a:pt x="102870" y="0"/>
                  </a:cubicBezTo>
                  <a:close/>
                </a:path>
              </a:pathLst>
            </a:custGeom>
            <a:solidFill>
              <a:srgbClr val="F8CECC"/>
            </a:solidFill>
            <a:ln w="17145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6612255" y="317618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答案未知</a:t>
              </a:r>
            </a:p>
          </p:txBody>
        </p:sp>
        <p:sp>
          <p:nvSpPr>
            <p:cNvPr id="39" name="任意多边形: 形状 38"/>
            <p:cNvSpPr/>
            <p:nvPr/>
          </p:nvSpPr>
          <p:spPr>
            <a:xfrm>
              <a:off x="4719638" y="2523718"/>
              <a:ext cx="2914650" cy="514350"/>
            </a:xfrm>
            <a:custGeom>
              <a:avLst/>
              <a:gdLst>
                <a:gd name="connsiteX0" fmla="*/ 0 w 2914650"/>
                <a:gd name="connsiteY0" fmla="*/ 0 h 514350"/>
                <a:gd name="connsiteX1" fmla="*/ 2914650 w 2914650"/>
                <a:gd name="connsiteY1" fmla="*/ 0 h 514350"/>
                <a:gd name="connsiteX2" fmla="*/ 2914650 w 2914650"/>
                <a:gd name="connsiteY2" fmla="*/ 514350 h 514350"/>
                <a:gd name="connsiteX3" fmla="*/ 0 w 2914650"/>
                <a:gd name="connsiteY3" fmla="*/ 51435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4650" h="514350">
                  <a:moveTo>
                    <a:pt x="0" y="0"/>
                  </a:moveTo>
                  <a:lnTo>
                    <a:pt x="2914650" y="0"/>
                  </a:lnTo>
                  <a:lnTo>
                    <a:pt x="2914650" y="514350"/>
                  </a:lnTo>
                  <a:lnTo>
                    <a:pt x="0" y="51435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4846320" y="2576105"/>
              <a:ext cx="26468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学会在给定范围内探索未知</a:t>
              </a: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7977188" y="2009368"/>
            <a:ext cx="3438525" cy="1714500"/>
            <a:chOff x="7977188" y="2009368"/>
            <a:chExt cx="3438525" cy="1714500"/>
          </a:xfrm>
        </p:grpSpPr>
        <p:sp>
          <p:nvSpPr>
            <p:cNvPr id="41" name="任意多边形: 形状 40"/>
            <p:cNvSpPr/>
            <p:nvPr/>
          </p:nvSpPr>
          <p:spPr>
            <a:xfrm>
              <a:off x="7977188" y="2352268"/>
              <a:ext cx="9525" cy="1371600"/>
            </a:xfrm>
            <a:custGeom>
              <a:avLst/>
              <a:gdLst>
                <a:gd name="connsiteX0" fmla="*/ 0 w 9525"/>
                <a:gd name="connsiteY0" fmla="*/ 1371600 h 1371600"/>
                <a:gd name="connsiteX1" fmla="*/ 0 w 9525"/>
                <a:gd name="connsiteY1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371600">
                  <a:moveTo>
                    <a:pt x="0" y="1371600"/>
                  </a:moveTo>
                  <a:lnTo>
                    <a:pt x="0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custDash>
                <a:ds d="405000" sp="405000"/>
              </a:custDash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11406188" y="2352268"/>
              <a:ext cx="9525" cy="1371600"/>
            </a:xfrm>
            <a:custGeom>
              <a:avLst/>
              <a:gdLst>
                <a:gd name="connsiteX0" fmla="*/ 0 w 9525"/>
                <a:gd name="connsiteY0" fmla="*/ 1371600 h 1371600"/>
                <a:gd name="connsiteX1" fmla="*/ 0 w 9525"/>
                <a:gd name="connsiteY1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1371600">
                  <a:moveTo>
                    <a:pt x="0" y="1371600"/>
                  </a:moveTo>
                  <a:lnTo>
                    <a:pt x="0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custDash>
                <a:ds d="405000" sp="405000"/>
              </a:custDash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8086344" y="2523718"/>
              <a:ext cx="3210686" cy="9525"/>
            </a:xfrm>
            <a:custGeom>
              <a:avLst/>
              <a:gdLst>
                <a:gd name="connsiteX0" fmla="*/ 0 w 3210686"/>
                <a:gd name="connsiteY0" fmla="*/ 0 h 9525"/>
                <a:gd name="connsiteX1" fmla="*/ 3210687 w 321068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10686" h="9525">
                  <a:moveTo>
                    <a:pt x="0" y="0"/>
                  </a:moveTo>
                  <a:lnTo>
                    <a:pt x="3210687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7996332" y="2463710"/>
              <a:ext cx="120015" cy="120014"/>
            </a:xfrm>
            <a:custGeom>
              <a:avLst/>
              <a:gdLst>
                <a:gd name="connsiteX0" fmla="*/ 0 w 120015"/>
                <a:gd name="connsiteY0" fmla="*/ 60007 h 120014"/>
                <a:gd name="connsiteX1" fmla="*/ 120015 w 120015"/>
                <a:gd name="connsiteY1" fmla="*/ 0 h 120014"/>
                <a:gd name="connsiteX2" fmla="*/ 90011 w 120015"/>
                <a:gd name="connsiteY2" fmla="*/ 60007 h 120014"/>
                <a:gd name="connsiteX3" fmla="*/ 120015 w 120015"/>
                <a:gd name="connsiteY3" fmla="*/ 120015 h 12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4">
                  <a:moveTo>
                    <a:pt x="0" y="60007"/>
                  </a:moveTo>
                  <a:lnTo>
                    <a:pt x="120015" y="0"/>
                  </a:lnTo>
                  <a:lnTo>
                    <a:pt x="90011" y="60007"/>
                  </a:lnTo>
                  <a:lnTo>
                    <a:pt x="120015" y="120015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11267028" y="2463710"/>
              <a:ext cx="120014" cy="120014"/>
            </a:xfrm>
            <a:custGeom>
              <a:avLst/>
              <a:gdLst>
                <a:gd name="connsiteX0" fmla="*/ 120015 w 120014"/>
                <a:gd name="connsiteY0" fmla="*/ 60007 h 120014"/>
                <a:gd name="connsiteX1" fmla="*/ 0 w 120014"/>
                <a:gd name="connsiteY1" fmla="*/ 120015 h 120014"/>
                <a:gd name="connsiteX2" fmla="*/ 30003 w 120014"/>
                <a:gd name="connsiteY2" fmla="*/ 60007 h 120014"/>
                <a:gd name="connsiteX3" fmla="*/ 0 w 120014"/>
                <a:gd name="connsiteY3" fmla="*/ 0 h 12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4" h="120014">
                  <a:moveTo>
                    <a:pt x="120015" y="60007"/>
                  </a:moveTo>
                  <a:lnTo>
                    <a:pt x="0" y="120015"/>
                  </a:lnTo>
                  <a:lnTo>
                    <a:pt x="30003" y="60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9091613" y="2009368"/>
              <a:ext cx="1371600" cy="514350"/>
            </a:xfrm>
            <a:custGeom>
              <a:avLst/>
              <a:gdLst>
                <a:gd name="connsiteX0" fmla="*/ 0 w 1371600"/>
                <a:gd name="connsiteY0" fmla="*/ 0 h 514350"/>
                <a:gd name="connsiteX1" fmla="*/ 1371600 w 1371600"/>
                <a:gd name="connsiteY1" fmla="*/ 0 h 514350"/>
                <a:gd name="connsiteX2" fmla="*/ 1371600 w 1371600"/>
                <a:gd name="connsiteY2" fmla="*/ 514350 h 514350"/>
                <a:gd name="connsiteX3" fmla="*/ 0 w 1371600"/>
                <a:gd name="connsiteY3" fmla="*/ 51435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1600" h="514350">
                  <a:moveTo>
                    <a:pt x="0" y="0"/>
                  </a:moveTo>
                  <a:lnTo>
                    <a:pt x="1371600" y="0"/>
                  </a:lnTo>
                  <a:lnTo>
                    <a:pt x="1371600" y="514350"/>
                  </a:lnTo>
                  <a:lnTo>
                    <a:pt x="0" y="51435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9166860" y="2061755"/>
              <a:ext cx="12105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博士研究生</a:t>
              </a: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9348788" y="3380968"/>
              <a:ext cx="576643" cy="9525"/>
            </a:xfrm>
            <a:custGeom>
              <a:avLst/>
              <a:gdLst>
                <a:gd name="connsiteX0" fmla="*/ 0 w 576643"/>
                <a:gd name="connsiteY0" fmla="*/ 0 h 9525"/>
                <a:gd name="connsiteX1" fmla="*/ 576643 w 576643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76643" h="9525">
                  <a:moveTo>
                    <a:pt x="0" y="0"/>
                  </a:moveTo>
                  <a:lnTo>
                    <a:pt x="576643" y="0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9895427" y="3320960"/>
              <a:ext cx="120015" cy="120015"/>
            </a:xfrm>
            <a:custGeom>
              <a:avLst/>
              <a:gdLst>
                <a:gd name="connsiteX0" fmla="*/ 120015 w 120015"/>
                <a:gd name="connsiteY0" fmla="*/ 60008 h 120015"/>
                <a:gd name="connsiteX1" fmla="*/ 0 w 120015"/>
                <a:gd name="connsiteY1" fmla="*/ 120015 h 120015"/>
                <a:gd name="connsiteX2" fmla="*/ 30004 w 120015"/>
                <a:gd name="connsiteY2" fmla="*/ 60008 h 120015"/>
                <a:gd name="connsiteX3" fmla="*/ 0 w 120015"/>
                <a:gd name="connsiteY3" fmla="*/ 0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5">
                  <a:moveTo>
                    <a:pt x="120015" y="60008"/>
                  </a:moveTo>
                  <a:lnTo>
                    <a:pt x="0" y="120015"/>
                  </a:lnTo>
                  <a:lnTo>
                    <a:pt x="30004" y="600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7977188" y="3038068"/>
              <a:ext cx="1371600" cy="685800"/>
            </a:xfrm>
            <a:custGeom>
              <a:avLst/>
              <a:gdLst>
                <a:gd name="connsiteX0" fmla="*/ 1268730 w 1371600"/>
                <a:gd name="connsiteY0" fmla="*/ 0 h 685800"/>
                <a:gd name="connsiteX1" fmla="*/ 1371600 w 1371600"/>
                <a:gd name="connsiteY1" fmla="*/ 102870 h 685800"/>
                <a:gd name="connsiteX2" fmla="*/ 1371600 w 1371600"/>
                <a:gd name="connsiteY2" fmla="*/ 582930 h 685800"/>
                <a:gd name="connsiteX3" fmla="*/ 1268730 w 1371600"/>
                <a:gd name="connsiteY3" fmla="*/ 685800 h 685800"/>
                <a:gd name="connsiteX4" fmla="*/ 102870 w 1371600"/>
                <a:gd name="connsiteY4" fmla="*/ 685800 h 685800"/>
                <a:gd name="connsiteX5" fmla="*/ 0 w 1371600"/>
                <a:gd name="connsiteY5" fmla="*/ 582930 h 685800"/>
                <a:gd name="connsiteX6" fmla="*/ 0 w 1371600"/>
                <a:gd name="connsiteY6" fmla="*/ 102870 h 685800"/>
                <a:gd name="connsiteX7" fmla="*/ 102870 w 1371600"/>
                <a:gd name="connsiteY7" fmla="*/ 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600" h="685800">
                  <a:moveTo>
                    <a:pt x="1268730" y="0"/>
                  </a:moveTo>
                  <a:cubicBezTo>
                    <a:pt x="1325543" y="0"/>
                    <a:pt x="1371600" y="46056"/>
                    <a:pt x="1371600" y="102870"/>
                  </a:cubicBezTo>
                  <a:lnTo>
                    <a:pt x="1371600" y="582930"/>
                  </a:lnTo>
                  <a:cubicBezTo>
                    <a:pt x="1371600" y="639744"/>
                    <a:pt x="1325543" y="685800"/>
                    <a:pt x="1268730" y="685800"/>
                  </a:cubicBezTo>
                  <a:lnTo>
                    <a:pt x="102870" y="685800"/>
                  </a:lnTo>
                  <a:cubicBezTo>
                    <a:pt x="46056" y="685800"/>
                    <a:pt x="0" y="639744"/>
                    <a:pt x="0" y="582930"/>
                  </a:cubicBezTo>
                  <a:lnTo>
                    <a:pt x="0" y="102870"/>
                  </a:lnTo>
                  <a:cubicBezTo>
                    <a:pt x="0" y="46056"/>
                    <a:pt x="46056" y="0"/>
                    <a:pt x="102870" y="0"/>
                  </a:cubicBezTo>
                  <a:close/>
                </a:path>
              </a:pathLst>
            </a:custGeom>
            <a:solidFill>
              <a:srgbClr val="F8CECC"/>
            </a:solidFill>
            <a:ln w="17145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8155305" y="317618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问题未知</a:t>
              </a: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10034588" y="3038068"/>
              <a:ext cx="1371600" cy="685800"/>
            </a:xfrm>
            <a:custGeom>
              <a:avLst/>
              <a:gdLst>
                <a:gd name="connsiteX0" fmla="*/ 1268730 w 1371600"/>
                <a:gd name="connsiteY0" fmla="*/ 0 h 685800"/>
                <a:gd name="connsiteX1" fmla="*/ 1371600 w 1371600"/>
                <a:gd name="connsiteY1" fmla="*/ 102870 h 685800"/>
                <a:gd name="connsiteX2" fmla="*/ 1371600 w 1371600"/>
                <a:gd name="connsiteY2" fmla="*/ 582930 h 685800"/>
                <a:gd name="connsiteX3" fmla="*/ 1268730 w 1371600"/>
                <a:gd name="connsiteY3" fmla="*/ 685800 h 685800"/>
                <a:gd name="connsiteX4" fmla="*/ 102870 w 1371600"/>
                <a:gd name="connsiteY4" fmla="*/ 685800 h 685800"/>
                <a:gd name="connsiteX5" fmla="*/ 0 w 1371600"/>
                <a:gd name="connsiteY5" fmla="*/ 582930 h 685800"/>
                <a:gd name="connsiteX6" fmla="*/ 0 w 1371600"/>
                <a:gd name="connsiteY6" fmla="*/ 102870 h 685800"/>
                <a:gd name="connsiteX7" fmla="*/ 102870 w 1371600"/>
                <a:gd name="connsiteY7" fmla="*/ 0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600" h="685800">
                  <a:moveTo>
                    <a:pt x="1268730" y="0"/>
                  </a:moveTo>
                  <a:cubicBezTo>
                    <a:pt x="1325544" y="0"/>
                    <a:pt x="1371600" y="46056"/>
                    <a:pt x="1371600" y="102870"/>
                  </a:cubicBezTo>
                  <a:lnTo>
                    <a:pt x="1371600" y="582930"/>
                  </a:lnTo>
                  <a:cubicBezTo>
                    <a:pt x="1371600" y="639744"/>
                    <a:pt x="1325544" y="685800"/>
                    <a:pt x="1268730" y="685800"/>
                  </a:cubicBezTo>
                  <a:lnTo>
                    <a:pt x="102870" y="685800"/>
                  </a:lnTo>
                  <a:cubicBezTo>
                    <a:pt x="46056" y="685800"/>
                    <a:pt x="0" y="639744"/>
                    <a:pt x="0" y="582930"/>
                  </a:cubicBezTo>
                  <a:lnTo>
                    <a:pt x="0" y="102870"/>
                  </a:lnTo>
                  <a:cubicBezTo>
                    <a:pt x="0" y="46056"/>
                    <a:pt x="46056" y="0"/>
                    <a:pt x="102870" y="0"/>
                  </a:cubicBezTo>
                  <a:close/>
                </a:path>
              </a:pathLst>
            </a:custGeom>
            <a:solidFill>
              <a:srgbClr val="F8CECC"/>
            </a:solidFill>
            <a:ln w="17145" cap="flat">
              <a:solidFill>
                <a:srgbClr val="B8545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0212705" y="317618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答案未知</a:t>
              </a:r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320088" y="2523718"/>
              <a:ext cx="2914650" cy="514350"/>
            </a:xfrm>
            <a:custGeom>
              <a:avLst/>
              <a:gdLst>
                <a:gd name="connsiteX0" fmla="*/ 0 w 2914650"/>
                <a:gd name="connsiteY0" fmla="*/ 0 h 514350"/>
                <a:gd name="connsiteX1" fmla="*/ 2914650 w 2914650"/>
                <a:gd name="connsiteY1" fmla="*/ 0 h 514350"/>
                <a:gd name="connsiteX2" fmla="*/ 2914650 w 2914650"/>
                <a:gd name="connsiteY2" fmla="*/ 514350 h 514350"/>
                <a:gd name="connsiteX3" fmla="*/ 0 w 2914650"/>
                <a:gd name="connsiteY3" fmla="*/ 51435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14650" h="514350">
                  <a:moveTo>
                    <a:pt x="0" y="0"/>
                  </a:moveTo>
                  <a:lnTo>
                    <a:pt x="2914650" y="0"/>
                  </a:lnTo>
                  <a:lnTo>
                    <a:pt x="2914650" y="514350"/>
                  </a:lnTo>
                  <a:lnTo>
                    <a:pt x="0" y="514350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8446770" y="2576105"/>
              <a:ext cx="26468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学会在给定范围内探索未知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490787" y="3895318"/>
            <a:ext cx="7260908" cy="514921"/>
            <a:chOff x="2490787" y="3895318"/>
            <a:chExt cx="7260908" cy="514921"/>
          </a:xfrm>
        </p:grpSpPr>
        <p:sp>
          <p:nvSpPr>
            <p:cNvPr id="56" name="任意多边形: 形状 55"/>
            <p:cNvSpPr/>
            <p:nvPr/>
          </p:nvSpPr>
          <p:spPr>
            <a:xfrm>
              <a:off x="2490787" y="3895318"/>
              <a:ext cx="3600450" cy="514921"/>
            </a:xfrm>
            <a:custGeom>
              <a:avLst/>
              <a:gdLst>
                <a:gd name="connsiteX0" fmla="*/ 0 w 3600450"/>
                <a:gd name="connsiteY0" fmla="*/ 0 h 514921"/>
                <a:gd name="connsiteX1" fmla="*/ 0 w 3600450"/>
                <a:gd name="connsiteY1" fmla="*/ 343471 h 514921"/>
                <a:gd name="connsiteX2" fmla="*/ 171450 w 3600450"/>
                <a:gd name="connsiteY2" fmla="*/ 514921 h 514921"/>
                <a:gd name="connsiteX3" fmla="*/ 3429000 w 3600450"/>
                <a:gd name="connsiteY3" fmla="*/ 514921 h 514921"/>
                <a:gd name="connsiteX4" fmla="*/ 3600450 w 3600450"/>
                <a:gd name="connsiteY4" fmla="*/ 343471 h 514921"/>
                <a:gd name="connsiteX5" fmla="*/ 3600450 w 3600450"/>
                <a:gd name="connsiteY5" fmla="*/ 109157 h 514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00450" h="514921">
                  <a:moveTo>
                    <a:pt x="0" y="0"/>
                  </a:moveTo>
                  <a:lnTo>
                    <a:pt x="0" y="343471"/>
                  </a:lnTo>
                  <a:cubicBezTo>
                    <a:pt x="0" y="457771"/>
                    <a:pt x="57150" y="514921"/>
                    <a:pt x="171450" y="514921"/>
                  </a:cubicBezTo>
                  <a:lnTo>
                    <a:pt x="3429000" y="514921"/>
                  </a:lnTo>
                  <a:cubicBezTo>
                    <a:pt x="3543300" y="514921"/>
                    <a:pt x="3600450" y="457771"/>
                    <a:pt x="3600450" y="343471"/>
                  </a:cubicBezTo>
                  <a:lnTo>
                    <a:pt x="3600450" y="109157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57" name="任意多边形: 形状 56"/>
            <p:cNvSpPr/>
            <p:nvPr/>
          </p:nvSpPr>
          <p:spPr>
            <a:xfrm>
              <a:off x="6031230" y="3914463"/>
              <a:ext cx="120015" cy="120015"/>
            </a:xfrm>
            <a:custGeom>
              <a:avLst/>
              <a:gdLst>
                <a:gd name="connsiteX0" fmla="*/ 60008 w 120015"/>
                <a:gd name="connsiteY0" fmla="*/ 0 h 120015"/>
                <a:gd name="connsiteX1" fmla="*/ 120015 w 120015"/>
                <a:gd name="connsiteY1" fmla="*/ 120015 h 120015"/>
                <a:gd name="connsiteX2" fmla="*/ 60008 w 120015"/>
                <a:gd name="connsiteY2" fmla="*/ 90011 h 120015"/>
                <a:gd name="connsiteX3" fmla="*/ 0 w 120015"/>
                <a:gd name="connsiteY3" fmla="*/ 120015 h 120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5">
                  <a:moveTo>
                    <a:pt x="60008" y="0"/>
                  </a:moveTo>
                  <a:lnTo>
                    <a:pt x="120015" y="120015"/>
                  </a:lnTo>
                  <a:lnTo>
                    <a:pt x="60008" y="90011"/>
                  </a:lnTo>
                  <a:lnTo>
                    <a:pt x="0" y="120015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2490787" y="3895318"/>
              <a:ext cx="7200900" cy="514921"/>
            </a:xfrm>
            <a:custGeom>
              <a:avLst/>
              <a:gdLst>
                <a:gd name="connsiteX0" fmla="*/ 0 w 7200900"/>
                <a:gd name="connsiteY0" fmla="*/ 0 h 514921"/>
                <a:gd name="connsiteX1" fmla="*/ 0 w 7200900"/>
                <a:gd name="connsiteY1" fmla="*/ 343471 h 514921"/>
                <a:gd name="connsiteX2" fmla="*/ 171450 w 7200900"/>
                <a:gd name="connsiteY2" fmla="*/ 514921 h 514921"/>
                <a:gd name="connsiteX3" fmla="*/ 7029451 w 7200900"/>
                <a:gd name="connsiteY3" fmla="*/ 514921 h 514921"/>
                <a:gd name="connsiteX4" fmla="*/ 7200901 w 7200900"/>
                <a:gd name="connsiteY4" fmla="*/ 343471 h 514921"/>
                <a:gd name="connsiteX5" fmla="*/ 7200901 w 7200900"/>
                <a:gd name="connsiteY5" fmla="*/ 92012 h 514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00900" h="514921">
                  <a:moveTo>
                    <a:pt x="0" y="0"/>
                  </a:moveTo>
                  <a:lnTo>
                    <a:pt x="0" y="343471"/>
                  </a:lnTo>
                  <a:cubicBezTo>
                    <a:pt x="0" y="457771"/>
                    <a:pt x="57150" y="514921"/>
                    <a:pt x="171450" y="514921"/>
                  </a:cubicBezTo>
                  <a:lnTo>
                    <a:pt x="7029451" y="514921"/>
                  </a:lnTo>
                  <a:cubicBezTo>
                    <a:pt x="7143751" y="514921"/>
                    <a:pt x="7200901" y="457771"/>
                    <a:pt x="7200901" y="343471"/>
                  </a:cubicBezTo>
                  <a:lnTo>
                    <a:pt x="7200901" y="92012"/>
                  </a:lnTo>
                </a:path>
              </a:pathLst>
            </a:custGeom>
            <a:noFill/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  <p:sp>
          <p:nvSpPr>
            <p:cNvPr id="59" name="任意多边形: 形状 58"/>
            <p:cNvSpPr/>
            <p:nvPr/>
          </p:nvSpPr>
          <p:spPr>
            <a:xfrm>
              <a:off x="9631680" y="3897318"/>
              <a:ext cx="120015" cy="120014"/>
            </a:xfrm>
            <a:custGeom>
              <a:avLst/>
              <a:gdLst>
                <a:gd name="connsiteX0" fmla="*/ 60008 w 120015"/>
                <a:gd name="connsiteY0" fmla="*/ 0 h 120014"/>
                <a:gd name="connsiteX1" fmla="*/ 120015 w 120015"/>
                <a:gd name="connsiteY1" fmla="*/ 120015 h 120014"/>
                <a:gd name="connsiteX2" fmla="*/ 60008 w 120015"/>
                <a:gd name="connsiteY2" fmla="*/ 90011 h 120014"/>
                <a:gd name="connsiteX3" fmla="*/ 0 w 120015"/>
                <a:gd name="connsiteY3" fmla="*/ 120015 h 120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" h="120014">
                  <a:moveTo>
                    <a:pt x="60008" y="0"/>
                  </a:moveTo>
                  <a:lnTo>
                    <a:pt x="120015" y="120015"/>
                  </a:lnTo>
                  <a:lnTo>
                    <a:pt x="60008" y="90011"/>
                  </a:lnTo>
                  <a:lnTo>
                    <a:pt x="0" y="120015"/>
                  </a:lnTo>
                  <a:close/>
                </a:path>
              </a:pathLst>
            </a:custGeom>
            <a:solidFill>
              <a:srgbClr val="000000"/>
            </a:solidFill>
            <a:ln w="1714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1600"/>
            </a:p>
          </p:txBody>
        </p:sp>
      </p:grpSp>
      <p:sp>
        <p:nvSpPr>
          <p:cNvPr id="60" name="任意多边形: 形状 59"/>
          <p:cNvSpPr/>
          <p:nvPr/>
        </p:nvSpPr>
        <p:spPr>
          <a:xfrm>
            <a:off x="4033838" y="4409668"/>
            <a:ext cx="4286250" cy="514350"/>
          </a:xfrm>
          <a:custGeom>
            <a:avLst/>
            <a:gdLst>
              <a:gd name="connsiteX0" fmla="*/ 0 w 4286250"/>
              <a:gd name="connsiteY0" fmla="*/ 0 h 514350"/>
              <a:gd name="connsiteX1" fmla="*/ 4286250 w 4286250"/>
              <a:gd name="connsiteY1" fmla="*/ 0 h 514350"/>
              <a:gd name="connsiteX2" fmla="*/ 4286250 w 4286250"/>
              <a:gd name="connsiteY2" fmla="*/ 514350 h 514350"/>
              <a:gd name="connsiteX3" fmla="*/ 0 w 4286250"/>
              <a:gd name="connsiteY3" fmla="*/ 51435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86250" h="514350">
                <a:moveTo>
                  <a:pt x="0" y="0"/>
                </a:moveTo>
                <a:lnTo>
                  <a:pt x="4286250" y="0"/>
                </a:lnTo>
                <a:lnTo>
                  <a:pt x="4286250" y="514350"/>
                </a:lnTo>
                <a:lnTo>
                  <a:pt x="0" y="51435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600"/>
          </a:p>
        </p:txBody>
      </p:sp>
      <p:sp>
        <p:nvSpPr>
          <p:cNvPr id="61" name="文本框 60"/>
          <p:cNvSpPr txBox="1"/>
          <p:nvPr/>
        </p:nvSpPr>
        <p:spPr>
          <a:xfrm>
            <a:off x="4126230" y="4462055"/>
            <a:ext cx="40831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 dirty="0">
                <a:solidFill>
                  <a:srgbClr val="000000"/>
                </a:solidFill>
                <a:latin typeface="微软雅黑"/>
                <a:ea typeface="微软雅黑"/>
                <a:sym typeface="微软雅黑"/>
                <a:rtl val="0"/>
              </a:rPr>
              <a:t>研究生导师们怎么才能知道你有这个能力呢</a:t>
            </a:r>
          </a:p>
        </p:txBody>
      </p:sp>
      <p:sp>
        <p:nvSpPr>
          <p:cNvPr id="62" name="任意多边形: 形状 61"/>
          <p:cNvSpPr/>
          <p:nvPr/>
        </p:nvSpPr>
        <p:spPr>
          <a:xfrm>
            <a:off x="4462463" y="4786858"/>
            <a:ext cx="3429000" cy="514350"/>
          </a:xfrm>
          <a:custGeom>
            <a:avLst/>
            <a:gdLst>
              <a:gd name="connsiteX0" fmla="*/ 0 w 3429000"/>
              <a:gd name="connsiteY0" fmla="*/ 0 h 514350"/>
              <a:gd name="connsiteX1" fmla="*/ 3429000 w 3429000"/>
              <a:gd name="connsiteY1" fmla="*/ 0 h 514350"/>
              <a:gd name="connsiteX2" fmla="*/ 3429000 w 3429000"/>
              <a:gd name="connsiteY2" fmla="*/ 514350 h 514350"/>
              <a:gd name="connsiteX3" fmla="*/ 0 w 3429000"/>
              <a:gd name="connsiteY3" fmla="*/ 514350 h 51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514350">
                <a:moveTo>
                  <a:pt x="0" y="0"/>
                </a:moveTo>
                <a:lnTo>
                  <a:pt x="3429000" y="0"/>
                </a:lnTo>
                <a:lnTo>
                  <a:pt x="3429000" y="514350"/>
                </a:lnTo>
                <a:lnTo>
                  <a:pt x="0" y="514350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600"/>
          </a:p>
        </p:txBody>
      </p:sp>
      <p:sp>
        <p:nvSpPr>
          <p:cNvPr id="63" name="文本框 62"/>
          <p:cNvSpPr txBox="1"/>
          <p:nvPr/>
        </p:nvSpPr>
        <p:spPr>
          <a:xfrm>
            <a:off x="4537710" y="4839245"/>
            <a:ext cx="3262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 dirty="0">
                <a:solidFill>
                  <a:srgbClr val="000000"/>
                </a:solidFill>
                <a:latin typeface="微软雅黑"/>
                <a:ea typeface="微软雅黑"/>
                <a:sym typeface="微软雅黑"/>
                <a:rtl val="0"/>
              </a:rPr>
              <a:t>很简单：你本科时干过，有经验！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接下来的事情，怎么干？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“找一个问题，在有限的时间内把它解决，也有成就感”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老问题：有现成的问题定义、数据集、基础代码可供参考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新方法：“整个人类未知？”“某个群体未知？”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-44450" y="-488950"/>
          <a:ext cx="7493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2" imgW="657860" imgH="457200" progId="Package">
                  <p:embed/>
                </p:oleObj>
              </mc:Choice>
              <mc:Fallback>
                <p:oleObj name="包装程序外壳对象" showAsIcon="1" r:id="rId2" imgW="657860" imgH="457200" progId="Package">
                  <p:embed/>
                  <p:pic>
                    <p:nvPicPr>
                      <p:cNvPr id="0" name="Object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4450" y="-488950"/>
                        <a:ext cx="74930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图形 7"/>
          <p:cNvGrpSpPr/>
          <p:nvPr/>
        </p:nvGrpSpPr>
        <p:grpSpPr>
          <a:xfrm>
            <a:off x="3810000" y="1772816"/>
            <a:ext cx="4572000" cy="2286000"/>
            <a:chOff x="3800475" y="2276475"/>
            <a:chExt cx="4572000" cy="2286000"/>
          </a:xfrm>
        </p:grpSpPr>
        <p:sp>
          <p:nvSpPr>
            <p:cNvPr id="11" name="任意多边形: 形状 10"/>
            <p:cNvSpPr/>
            <p:nvPr/>
          </p:nvSpPr>
          <p:spPr>
            <a:xfrm>
              <a:off x="3800475" y="3038475"/>
              <a:ext cx="1524000" cy="762000"/>
            </a:xfrm>
            <a:custGeom>
              <a:avLst/>
              <a:gdLst>
                <a:gd name="connsiteX0" fmla="*/ 0 w 1524000"/>
                <a:gd name="connsiteY0" fmla="*/ 0 h 762000"/>
                <a:gd name="connsiteX1" fmla="*/ 1524000 w 1524000"/>
                <a:gd name="connsiteY1" fmla="*/ 0 h 762000"/>
                <a:gd name="connsiteX2" fmla="*/ 1524000 w 1524000"/>
                <a:gd name="connsiteY2" fmla="*/ 762000 h 762000"/>
                <a:gd name="connsiteX3" fmla="*/ 0 w 1524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762000">
                  <a:moveTo>
                    <a:pt x="0" y="0"/>
                  </a:moveTo>
                  <a:lnTo>
                    <a:pt x="1524000" y="0"/>
                  </a:lnTo>
                  <a:lnTo>
                    <a:pt x="1524000" y="7620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DAE8FC"/>
            </a:solidFill>
            <a:ln w="19050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123372" y="3197542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老问题</a:t>
              </a: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3800475" y="3800475"/>
              <a:ext cx="1524000" cy="762000"/>
            </a:xfrm>
            <a:custGeom>
              <a:avLst/>
              <a:gdLst>
                <a:gd name="connsiteX0" fmla="*/ 0 w 1524000"/>
                <a:gd name="connsiteY0" fmla="*/ 0 h 762000"/>
                <a:gd name="connsiteX1" fmla="*/ 1524000 w 1524000"/>
                <a:gd name="connsiteY1" fmla="*/ 0 h 762000"/>
                <a:gd name="connsiteX2" fmla="*/ 1524000 w 1524000"/>
                <a:gd name="connsiteY2" fmla="*/ 762000 h 762000"/>
                <a:gd name="connsiteX3" fmla="*/ 0 w 1524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762000">
                  <a:moveTo>
                    <a:pt x="0" y="0"/>
                  </a:moveTo>
                  <a:lnTo>
                    <a:pt x="1524000" y="0"/>
                  </a:lnTo>
                  <a:lnTo>
                    <a:pt x="1524000" y="7620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DAE8FC"/>
            </a:solidFill>
            <a:ln w="19050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123372" y="3959542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新问题</a:t>
              </a:r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5324475" y="2276475"/>
              <a:ext cx="1524000" cy="762000"/>
            </a:xfrm>
            <a:custGeom>
              <a:avLst/>
              <a:gdLst>
                <a:gd name="connsiteX0" fmla="*/ 0 w 1524000"/>
                <a:gd name="connsiteY0" fmla="*/ 0 h 762000"/>
                <a:gd name="connsiteX1" fmla="*/ 1524000 w 1524000"/>
                <a:gd name="connsiteY1" fmla="*/ 0 h 762000"/>
                <a:gd name="connsiteX2" fmla="*/ 1524000 w 1524000"/>
                <a:gd name="connsiteY2" fmla="*/ 762000 h 762000"/>
                <a:gd name="connsiteX3" fmla="*/ 0 w 1524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762000">
                  <a:moveTo>
                    <a:pt x="0" y="0"/>
                  </a:moveTo>
                  <a:lnTo>
                    <a:pt x="1524000" y="0"/>
                  </a:lnTo>
                  <a:lnTo>
                    <a:pt x="1524000" y="7620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DAE8FC"/>
            </a:solidFill>
            <a:ln w="19050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647372" y="2435542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老方法</a:t>
              </a:r>
            </a:p>
          </p:txBody>
        </p:sp>
        <p:sp>
          <p:nvSpPr>
            <p:cNvPr id="17" name="任意多边形: 形状 16"/>
            <p:cNvSpPr/>
            <p:nvPr/>
          </p:nvSpPr>
          <p:spPr>
            <a:xfrm>
              <a:off x="6848475" y="2276475"/>
              <a:ext cx="1524000" cy="762000"/>
            </a:xfrm>
            <a:custGeom>
              <a:avLst/>
              <a:gdLst>
                <a:gd name="connsiteX0" fmla="*/ 0 w 1524000"/>
                <a:gd name="connsiteY0" fmla="*/ 0 h 762000"/>
                <a:gd name="connsiteX1" fmla="*/ 1524000 w 1524000"/>
                <a:gd name="connsiteY1" fmla="*/ 0 h 762000"/>
                <a:gd name="connsiteX2" fmla="*/ 1524000 w 1524000"/>
                <a:gd name="connsiteY2" fmla="*/ 762000 h 762000"/>
                <a:gd name="connsiteX3" fmla="*/ 0 w 1524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762000">
                  <a:moveTo>
                    <a:pt x="0" y="0"/>
                  </a:moveTo>
                  <a:lnTo>
                    <a:pt x="1524000" y="0"/>
                  </a:lnTo>
                  <a:lnTo>
                    <a:pt x="1524000" y="7620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DAE8FC"/>
            </a:solidFill>
            <a:ln w="19050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171372" y="2435542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000000"/>
                  </a:solidFill>
                  <a:latin typeface="微软雅黑"/>
                  <a:ea typeface="微软雅黑"/>
                  <a:sym typeface="微软雅黑"/>
                  <a:rtl val="0"/>
                </a:rPr>
                <a:t>新方法</a:t>
              </a:r>
            </a:p>
          </p:txBody>
        </p:sp>
        <p:sp>
          <p:nvSpPr>
            <p:cNvPr id="19" name="任意多边形: 形状 18"/>
            <p:cNvSpPr/>
            <p:nvPr/>
          </p:nvSpPr>
          <p:spPr>
            <a:xfrm>
              <a:off x="3800475" y="2276475"/>
              <a:ext cx="1524000" cy="762000"/>
            </a:xfrm>
            <a:custGeom>
              <a:avLst/>
              <a:gdLst>
                <a:gd name="connsiteX0" fmla="*/ 0 w 1524000"/>
                <a:gd name="connsiteY0" fmla="*/ 0 h 762000"/>
                <a:gd name="connsiteX1" fmla="*/ 1524000 w 1524000"/>
                <a:gd name="connsiteY1" fmla="*/ 0 h 762000"/>
                <a:gd name="connsiteX2" fmla="*/ 1524000 w 1524000"/>
                <a:gd name="connsiteY2" fmla="*/ 762000 h 762000"/>
                <a:gd name="connsiteX3" fmla="*/ 0 w 1524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762000">
                  <a:moveTo>
                    <a:pt x="0" y="0"/>
                  </a:moveTo>
                  <a:lnTo>
                    <a:pt x="1524000" y="0"/>
                  </a:lnTo>
                  <a:lnTo>
                    <a:pt x="1524000" y="7620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DAE8FC"/>
            </a:solidFill>
            <a:ln w="19050" cap="flat">
              <a:solidFill>
                <a:srgbClr val="6C8E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/>
            <p:nvPr/>
          </p:nvSpPr>
          <p:spPr>
            <a:xfrm>
              <a:off x="5324475" y="3038475"/>
              <a:ext cx="1524000" cy="762000"/>
            </a:xfrm>
            <a:custGeom>
              <a:avLst/>
              <a:gdLst>
                <a:gd name="connsiteX0" fmla="*/ 0 w 1524000"/>
                <a:gd name="connsiteY0" fmla="*/ 0 h 762000"/>
                <a:gd name="connsiteX1" fmla="*/ 1524000 w 1524000"/>
                <a:gd name="connsiteY1" fmla="*/ 0 h 762000"/>
                <a:gd name="connsiteX2" fmla="*/ 1524000 w 1524000"/>
                <a:gd name="connsiteY2" fmla="*/ 762000 h 762000"/>
                <a:gd name="connsiteX3" fmla="*/ 0 w 1524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762000">
                  <a:moveTo>
                    <a:pt x="0" y="0"/>
                  </a:moveTo>
                  <a:lnTo>
                    <a:pt x="1524000" y="0"/>
                  </a:lnTo>
                  <a:lnTo>
                    <a:pt x="1524000" y="7620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F5F5F5"/>
            </a:solidFill>
            <a:ln w="19050" cap="flat">
              <a:solidFill>
                <a:srgbClr val="66666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761672" y="3197542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333333"/>
                  </a:solidFill>
                  <a:latin typeface="微软雅黑"/>
                  <a:ea typeface="微软雅黑"/>
                  <a:sym typeface="微软雅黑"/>
                  <a:rtl val="0"/>
                </a:rPr>
                <a:t>已知</a:t>
              </a: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6848475" y="3038475"/>
              <a:ext cx="1524000" cy="762000"/>
            </a:xfrm>
            <a:custGeom>
              <a:avLst/>
              <a:gdLst>
                <a:gd name="connsiteX0" fmla="*/ 0 w 1524000"/>
                <a:gd name="connsiteY0" fmla="*/ 0 h 762000"/>
                <a:gd name="connsiteX1" fmla="*/ 1524000 w 1524000"/>
                <a:gd name="connsiteY1" fmla="*/ 0 h 762000"/>
                <a:gd name="connsiteX2" fmla="*/ 1524000 w 1524000"/>
                <a:gd name="connsiteY2" fmla="*/ 762000 h 762000"/>
                <a:gd name="connsiteX3" fmla="*/ 0 w 1524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762000">
                  <a:moveTo>
                    <a:pt x="0" y="0"/>
                  </a:moveTo>
                  <a:lnTo>
                    <a:pt x="1524000" y="0"/>
                  </a:lnTo>
                  <a:lnTo>
                    <a:pt x="1524000" y="7620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F5F5F5"/>
            </a:solidFill>
            <a:ln w="19050" cap="flat">
              <a:solidFill>
                <a:srgbClr val="66666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057072" y="319754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333333"/>
                  </a:solidFill>
                  <a:latin typeface="微软雅黑"/>
                  <a:ea typeface="微软雅黑"/>
                  <a:sym typeface="微软雅黑"/>
                  <a:rtl val="0"/>
                </a:rPr>
                <a:t>适合新手</a:t>
              </a:r>
            </a:p>
          </p:txBody>
        </p:sp>
        <p:sp>
          <p:nvSpPr>
            <p:cNvPr id="24" name="任意多边形: 形状 23"/>
            <p:cNvSpPr/>
            <p:nvPr/>
          </p:nvSpPr>
          <p:spPr>
            <a:xfrm>
              <a:off x="5324475" y="3800475"/>
              <a:ext cx="1524000" cy="762000"/>
            </a:xfrm>
            <a:custGeom>
              <a:avLst/>
              <a:gdLst>
                <a:gd name="connsiteX0" fmla="*/ 0 w 1524000"/>
                <a:gd name="connsiteY0" fmla="*/ 0 h 762000"/>
                <a:gd name="connsiteX1" fmla="*/ 1524000 w 1524000"/>
                <a:gd name="connsiteY1" fmla="*/ 0 h 762000"/>
                <a:gd name="connsiteX2" fmla="*/ 1524000 w 1524000"/>
                <a:gd name="connsiteY2" fmla="*/ 762000 h 762000"/>
                <a:gd name="connsiteX3" fmla="*/ 0 w 1524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762000">
                  <a:moveTo>
                    <a:pt x="0" y="0"/>
                  </a:moveTo>
                  <a:lnTo>
                    <a:pt x="1524000" y="0"/>
                  </a:lnTo>
                  <a:lnTo>
                    <a:pt x="1524000" y="7620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F5F5F5"/>
            </a:solidFill>
            <a:ln w="19050" cap="flat">
              <a:solidFill>
                <a:srgbClr val="66666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533072" y="395954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333333"/>
                  </a:solidFill>
                  <a:latin typeface="微软雅黑"/>
                  <a:ea typeface="微软雅黑"/>
                  <a:sym typeface="微软雅黑"/>
                  <a:rtl val="0"/>
                </a:rPr>
                <a:t>适合老手</a:t>
              </a:r>
            </a:p>
          </p:txBody>
        </p:sp>
        <p:sp>
          <p:nvSpPr>
            <p:cNvPr id="26" name="任意多边形: 形状 25"/>
            <p:cNvSpPr/>
            <p:nvPr/>
          </p:nvSpPr>
          <p:spPr>
            <a:xfrm>
              <a:off x="6848475" y="3800475"/>
              <a:ext cx="1524000" cy="762000"/>
            </a:xfrm>
            <a:custGeom>
              <a:avLst/>
              <a:gdLst>
                <a:gd name="connsiteX0" fmla="*/ 0 w 1524000"/>
                <a:gd name="connsiteY0" fmla="*/ 0 h 762000"/>
                <a:gd name="connsiteX1" fmla="*/ 1524000 w 1524000"/>
                <a:gd name="connsiteY1" fmla="*/ 0 h 762000"/>
                <a:gd name="connsiteX2" fmla="*/ 1524000 w 1524000"/>
                <a:gd name="connsiteY2" fmla="*/ 762000 h 762000"/>
                <a:gd name="connsiteX3" fmla="*/ 0 w 1524000"/>
                <a:gd name="connsiteY3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000" h="762000">
                  <a:moveTo>
                    <a:pt x="0" y="0"/>
                  </a:moveTo>
                  <a:lnTo>
                    <a:pt x="1524000" y="0"/>
                  </a:lnTo>
                  <a:lnTo>
                    <a:pt x="1524000" y="762000"/>
                  </a:lnTo>
                  <a:lnTo>
                    <a:pt x="0" y="762000"/>
                  </a:lnTo>
                  <a:close/>
                </a:path>
              </a:pathLst>
            </a:custGeom>
            <a:solidFill>
              <a:srgbClr val="F5F5F5"/>
            </a:solidFill>
            <a:ln w="19050" cap="flat">
              <a:solidFill>
                <a:srgbClr val="66666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057072" y="395954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pc="0" baseline="0">
                  <a:solidFill>
                    <a:srgbClr val="333333"/>
                  </a:solidFill>
                  <a:latin typeface="微软雅黑"/>
                  <a:ea typeface="微软雅黑"/>
                  <a:sym typeface="微软雅黑"/>
                  <a:rtl val="0"/>
                </a:rPr>
                <a:t>适合天才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先找问题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问题呈树状分布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-44450" y="-488950"/>
          <a:ext cx="7493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2" imgW="657860" imgH="457200" progId="Package">
                  <p:embed/>
                </p:oleObj>
              </mc:Choice>
              <mc:Fallback>
                <p:oleObj name="包装程序外壳对象" showAsIcon="1" r:id="rId2" imgW="657860" imgH="457200" progId="Package">
                  <p:embed/>
                  <p:pic>
                    <p:nvPicPr>
                      <p:cNvPr id="0" name="Object 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4450" y="-488950"/>
                        <a:ext cx="74930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8" name="Picture 4" descr="Move mouse over imag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4282" y="1494853"/>
            <a:ext cx="8523436" cy="5314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先找问题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问题越难，可能越根本，一旦解决，很多问题迎刃而解</a:t>
            </a:r>
            <a:endParaRPr lang="en-US" altLang="zh-CN" dirty="0"/>
          </a:p>
          <a:p>
            <a:pPr lvl="1"/>
            <a:r>
              <a:rPr lang="zh-CN" altLang="en-US" dirty="0"/>
              <a:t>室温超导</a:t>
            </a:r>
            <a:endParaRPr lang="en-US" altLang="zh-CN" dirty="0"/>
          </a:p>
          <a:p>
            <a:pPr lvl="1"/>
            <a:r>
              <a:rPr lang="zh-CN" altLang="en-US" dirty="0"/>
              <a:t>计算机领域的根问题：</a:t>
            </a:r>
            <a:r>
              <a:rPr lang="en-US" altLang="zh-CN" dirty="0"/>
              <a:t>NP = P</a:t>
            </a:r>
          </a:p>
          <a:p>
            <a:endParaRPr lang="en-US" altLang="zh-CN" dirty="0"/>
          </a:p>
          <a:p>
            <a:r>
              <a:rPr lang="zh-CN" altLang="en-US" dirty="0"/>
              <a:t>先从影响力较小（难度也就较小）的问题找起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问题树从哪里获取？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sysu</Template>
  <TotalTime>251</TotalTime>
  <Words>1626</Words>
  <Application>Microsoft Macintosh PowerPoint</Application>
  <PresentationFormat>宽屏</PresentationFormat>
  <Paragraphs>267</Paragraphs>
  <Slides>29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等线</vt:lpstr>
      <vt:lpstr>Microsoft YaHei</vt:lpstr>
      <vt:lpstr>Microsoft YaHei</vt:lpstr>
      <vt:lpstr>Arial</vt:lpstr>
      <vt:lpstr>Calibri</vt:lpstr>
      <vt:lpstr>Helvetica</vt:lpstr>
      <vt:lpstr>Wingdings</vt:lpstr>
      <vt:lpstr>Office 主题</vt:lpstr>
      <vt:lpstr>包装程序外壳对象</vt:lpstr>
      <vt:lpstr>Packager Shell Object</vt:lpstr>
      <vt:lpstr>科研入门科普</vt:lpstr>
      <vt:lpstr>科研是什么</vt:lpstr>
      <vt:lpstr>计算机为什么要探索未知</vt:lpstr>
      <vt:lpstr>我们是研究型大学</vt:lpstr>
      <vt:lpstr>大家为什么要做科研</vt:lpstr>
      <vt:lpstr>传统的“本、硕、博”认知体系</vt:lpstr>
      <vt:lpstr>接下来的事情，怎么干？</vt:lpstr>
      <vt:lpstr>先找问题</vt:lpstr>
      <vt:lpstr>先找问题</vt:lpstr>
      <vt:lpstr>问题树：有好心人帮你</vt:lpstr>
      <vt:lpstr>问题树：有好心人帮你</vt:lpstr>
      <vt:lpstr>日常论文阅读</vt:lpstr>
      <vt:lpstr>日常论文阅读</vt:lpstr>
      <vt:lpstr>论文从哪里找</vt:lpstr>
      <vt:lpstr>论文滚雪球</vt:lpstr>
      <vt:lpstr>论文滚雪球：被引</vt:lpstr>
      <vt:lpstr>三遍读论文法</vt:lpstr>
      <vt:lpstr>三遍读论文法</vt:lpstr>
      <vt:lpstr>三遍读论文法</vt:lpstr>
      <vt:lpstr>找到适合自己的问题之后</vt:lpstr>
      <vt:lpstr>常用工具：CCF Ranking 浏览器插件</vt:lpstr>
      <vt:lpstr>常用工具：Zotero</vt:lpstr>
      <vt:lpstr>常用工具：豆包</vt:lpstr>
      <vt:lpstr>接下来组会安排</vt:lpstr>
      <vt:lpstr>论文标题</vt:lpstr>
      <vt:lpstr>背景与贡献</vt:lpstr>
      <vt:lpstr>主要的方法</vt:lpstr>
      <vt:lpstr>实验效果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科研工作</dc:title>
  <dc:creator>Yuxin Su</dc:creator>
  <cp:lastModifiedBy>Yuxin Su</cp:lastModifiedBy>
  <cp:revision>161</cp:revision>
  <cp:lastPrinted>2024-09-09T06:18:03Z</cp:lastPrinted>
  <dcterms:created xsi:type="dcterms:W3CDTF">2024-09-09T06:18:03Z</dcterms:created>
  <dcterms:modified xsi:type="dcterms:W3CDTF">2025-04-29T08:54:34Z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1033-6.8.2.8850</vt:lpwstr>
  </property>
  <property fmtid="{D5CDD505-2E9C-101B-9397-08002B2CF9AE}" pid="3" name="ICV">
    <vt:lpwstr>2BCD11C686110E081B93DE660579FF3B_42</vt:lpwstr>
  </property>
</Properties>
</file>

<file path=docProps/thumbnail.jpeg>
</file>